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31"/>
  </p:notesMasterIdLst>
  <p:handoutMasterIdLst>
    <p:handoutMasterId r:id="rId32"/>
  </p:handoutMasterIdLst>
  <p:sldIdLst>
    <p:sldId id="310" r:id="rId2"/>
    <p:sldId id="330" r:id="rId3"/>
    <p:sldId id="339" r:id="rId4"/>
    <p:sldId id="556" r:id="rId5"/>
    <p:sldId id="558" r:id="rId6"/>
    <p:sldId id="555" r:id="rId7"/>
    <p:sldId id="557" r:id="rId8"/>
    <p:sldId id="606" r:id="rId9"/>
    <p:sldId id="607" r:id="rId10"/>
    <p:sldId id="608" r:id="rId11"/>
    <p:sldId id="609" r:id="rId12"/>
    <p:sldId id="610" r:id="rId13"/>
    <p:sldId id="611" r:id="rId14"/>
    <p:sldId id="562" r:id="rId15"/>
    <p:sldId id="567" r:id="rId16"/>
    <p:sldId id="563" r:id="rId17"/>
    <p:sldId id="564" r:id="rId18"/>
    <p:sldId id="565" r:id="rId19"/>
    <p:sldId id="669" r:id="rId20"/>
    <p:sldId id="667" r:id="rId21"/>
    <p:sldId id="666" r:id="rId22"/>
    <p:sldId id="668" r:id="rId23"/>
    <p:sldId id="670" r:id="rId24"/>
    <p:sldId id="671" r:id="rId25"/>
    <p:sldId id="665" r:id="rId26"/>
    <p:sldId id="672" r:id="rId27"/>
    <p:sldId id="662" r:id="rId28"/>
    <p:sldId id="327" r:id="rId29"/>
    <p:sldId id="328" r:id="rId30"/>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CA06"/>
    <a:srgbClr val="FF9900"/>
    <a:srgbClr val="FF9933"/>
    <a:srgbClr val="000000"/>
    <a:srgbClr val="006699"/>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3" autoAdjust="0"/>
    <p:restoredTop sz="94660"/>
  </p:normalViewPr>
  <p:slideViewPr>
    <p:cSldViewPr>
      <p:cViewPr>
        <p:scale>
          <a:sx n="100" d="100"/>
          <a:sy n="100" d="100"/>
        </p:scale>
        <p:origin x="-372"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3038474" cy="462119"/>
          </a:xfrm>
          <a:prstGeom prst="rect">
            <a:avLst/>
          </a:prstGeom>
        </p:spPr>
        <p:txBody>
          <a:bodyPr vert="horz" lIns="91946" tIns="45972" rIns="91946" bIns="45972" rtlCol="0"/>
          <a:lstStyle>
            <a:lvl1pPr algn="l">
              <a:defRPr sz="1200"/>
            </a:lvl1pPr>
          </a:lstStyle>
          <a:p>
            <a:endParaRPr lang="en-US"/>
          </a:p>
        </p:txBody>
      </p:sp>
      <p:sp>
        <p:nvSpPr>
          <p:cNvPr id="3" name="Date Placeholder 2"/>
          <p:cNvSpPr>
            <a:spLocks noGrp="1"/>
          </p:cNvSpPr>
          <p:nvPr>
            <p:ph type="dt" sz="quarter" idx="1"/>
          </p:nvPr>
        </p:nvSpPr>
        <p:spPr>
          <a:xfrm>
            <a:off x="3970341" y="1"/>
            <a:ext cx="3038474" cy="462119"/>
          </a:xfrm>
          <a:prstGeom prst="rect">
            <a:avLst/>
          </a:prstGeom>
        </p:spPr>
        <p:txBody>
          <a:bodyPr vert="horz" lIns="91946" tIns="45972" rIns="91946" bIns="45972" rtlCol="0"/>
          <a:lstStyle>
            <a:lvl1pPr algn="r">
              <a:defRPr sz="1200"/>
            </a:lvl1pPr>
          </a:lstStyle>
          <a:p>
            <a:fld id="{45CE6703-AD6E-4BC2-9F6D-635613F707C7}" type="datetimeFigureOut">
              <a:rPr lang="en-US" smtClean="0"/>
              <a:t>7/10/2013</a:t>
            </a:fld>
            <a:endParaRPr lang="en-US"/>
          </a:p>
        </p:txBody>
      </p:sp>
      <p:sp>
        <p:nvSpPr>
          <p:cNvPr id="4" name="Footer Placeholder 3"/>
          <p:cNvSpPr>
            <a:spLocks noGrp="1"/>
          </p:cNvSpPr>
          <p:nvPr>
            <p:ph type="ftr" sz="quarter" idx="2"/>
          </p:nvPr>
        </p:nvSpPr>
        <p:spPr>
          <a:xfrm>
            <a:off x="3" y="8772380"/>
            <a:ext cx="3038474" cy="462119"/>
          </a:xfrm>
          <a:prstGeom prst="rect">
            <a:avLst/>
          </a:prstGeom>
        </p:spPr>
        <p:txBody>
          <a:bodyPr vert="horz" lIns="91946" tIns="45972" rIns="91946" bIns="45972" rtlCol="0" anchor="b"/>
          <a:lstStyle>
            <a:lvl1pPr algn="l">
              <a:defRPr sz="1200"/>
            </a:lvl1pPr>
          </a:lstStyle>
          <a:p>
            <a:endParaRPr lang="en-US"/>
          </a:p>
        </p:txBody>
      </p:sp>
      <p:sp>
        <p:nvSpPr>
          <p:cNvPr id="5" name="Slide Number Placeholder 4"/>
          <p:cNvSpPr>
            <a:spLocks noGrp="1"/>
          </p:cNvSpPr>
          <p:nvPr>
            <p:ph type="sldNum" sz="quarter" idx="3"/>
          </p:nvPr>
        </p:nvSpPr>
        <p:spPr>
          <a:xfrm>
            <a:off x="3970341" y="8772380"/>
            <a:ext cx="3038474" cy="462119"/>
          </a:xfrm>
          <a:prstGeom prst="rect">
            <a:avLst/>
          </a:prstGeom>
        </p:spPr>
        <p:txBody>
          <a:bodyPr vert="horz" lIns="91946" tIns="45972" rIns="91946" bIns="45972" rtlCol="0" anchor="b"/>
          <a:lstStyle>
            <a:lvl1pPr algn="r">
              <a:defRPr sz="1200"/>
            </a:lvl1pPr>
          </a:lstStyle>
          <a:p>
            <a:fld id="{8D13F298-C66D-4EAE-9B6C-6C27EB59762C}" type="slidenum">
              <a:rPr lang="en-US" smtClean="0"/>
              <a:t>‹#›</a:t>
            </a:fld>
            <a:endParaRPr lang="en-US"/>
          </a:p>
        </p:txBody>
      </p:sp>
    </p:spTree>
    <p:extLst>
      <p:ext uri="{BB962C8B-B14F-4D97-AF65-F5344CB8AC3E}">
        <p14:creationId xmlns:p14="http://schemas.microsoft.com/office/powerpoint/2010/main" val="1791561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3038474" cy="462119"/>
          </a:xfrm>
          <a:prstGeom prst="rect">
            <a:avLst/>
          </a:prstGeom>
        </p:spPr>
        <p:txBody>
          <a:bodyPr vert="horz" lIns="91946" tIns="45972" rIns="91946" bIns="45972" rtlCol="0"/>
          <a:lstStyle>
            <a:lvl1pPr algn="l">
              <a:defRPr sz="1200"/>
            </a:lvl1pPr>
          </a:lstStyle>
          <a:p>
            <a:endParaRPr lang="en-US"/>
          </a:p>
        </p:txBody>
      </p:sp>
      <p:sp>
        <p:nvSpPr>
          <p:cNvPr id="3" name="Date Placeholder 2"/>
          <p:cNvSpPr>
            <a:spLocks noGrp="1"/>
          </p:cNvSpPr>
          <p:nvPr>
            <p:ph type="dt" idx="1"/>
          </p:nvPr>
        </p:nvSpPr>
        <p:spPr>
          <a:xfrm>
            <a:off x="3970341" y="1"/>
            <a:ext cx="3038474" cy="462119"/>
          </a:xfrm>
          <a:prstGeom prst="rect">
            <a:avLst/>
          </a:prstGeom>
        </p:spPr>
        <p:txBody>
          <a:bodyPr vert="horz" lIns="91946" tIns="45972" rIns="91946" bIns="45972" rtlCol="0"/>
          <a:lstStyle>
            <a:lvl1pPr algn="r">
              <a:defRPr sz="1200"/>
            </a:lvl1pPr>
          </a:lstStyle>
          <a:p>
            <a:fld id="{2D3B6224-E222-4BE6-97EA-BB87A8C288C8}" type="datetimeFigureOut">
              <a:rPr lang="en-US" smtClean="0"/>
              <a:t>7/10/2013</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946" tIns="45972" rIns="91946" bIns="45972" rtlCol="0" anchor="ctr"/>
          <a:lstStyle/>
          <a:p>
            <a:endParaRPr lang="en-US"/>
          </a:p>
        </p:txBody>
      </p:sp>
      <p:sp>
        <p:nvSpPr>
          <p:cNvPr id="5" name="Notes Placeholder 4"/>
          <p:cNvSpPr>
            <a:spLocks noGrp="1"/>
          </p:cNvSpPr>
          <p:nvPr>
            <p:ph type="body" sz="quarter" idx="3"/>
          </p:nvPr>
        </p:nvSpPr>
        <p:spPr>
          <a:xfrm>
            <a:off x="701676" y="4387769"/>
            <a:ext cx="5607050" cy="4155919"/>
          </a:xfrm>
          <a:prstGeom prst="rect">
            <a:avLst/>
          </a:prstGeom>
        </p:spPr>
        <p:txBody>
          <a:bodyPr vert="horz" lIns="91946" tIns="45972" rIns="91946" bIns="4597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3" y="8772380"/>
            <a:ext cx="3038474" cy="462119"/>
          </a:xfrm>
          <a:prstGeom prst="rect">
            <a:avLst/>
          </a:prstGeom>
        </p:spPr>
        <p:txBody>
          <a:bodyPr vert="horz" lIns="91946" tIns="45972" rIns="91946" bIns="45972" rtlCol="0" anchor="b"/>
          <a:lstStyle>
            <a:lvl1pPr algn="l">
              <a:defRPr sz="1200"/>
            </a:lvl1pPr>
          </a:lstStyle>
          <a:p>
            <a:endParaRPr lang="en-US"/>
          </a:p>
        </p:txBody>
      </p:sp>
      <p:sp>
        <p:nvSpPr>
          <p:cNvPr id="7" name="Slide Number Placeholder 6"/>
          <p:cNvSpPr>
            <a:spLocks noGrp="1"/>
          </p:cNvSpPr>
          <p:nvPr>
            <p:ph type="sldNum" sz="quarter" idx="5"/>
          </p:nvPr>
        </p:nvSpPr>
        <p:spPr>
          <a:xfrm>
            <a:off x="3970341" y="8772380"/>
            <a:ext cx="3038474" cy="462119"/>
          </a:xfrm>
          <a:prstGeom prst="rect">
            <a:avLst/>
          </a:prstGeom>
        </p:spPr>
        <p:txBody>
          <a:bodyPr vert="horz" lIns="91946" tIns="45972" rIns="91946" bIns="45972" rtlCol="0" anchor="b"/>
          <a:lstStyle>
            <a:lvl1pPr algn="r">
              <a:defRPr sz="1200"/>
            </a:lvl1pPr>
          </a:lstStyle>
          <a:p>
            <a:fld id="{731B2CB3-83F0-4ABD-88A8-EB7EAD9C3194}" type="slidenum">
              <a:rPr lang="en-US" smtClean="0"/>
              <a:t>‹#›</a:t>
            </a:fld>
            <a:endParaRPr lang="en-US"/>
          </a:p>
        </p:txBody>
      </p:sp>
    </p:spTree>
    <p:extLst>
      <p:ext uri="{BB962C8B-B14F-4D97-AF65-F5344CB8AC3E}">
        <p14:creationId xmlns:p14="http://schemas.microsoft.com/office/powerpoint/2010/main" val="3414209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3</a:t>
            </a:fld>
            <a:endParaRPr lang="en-US"/>
          </a:p>
        </p:txBody>
      </p:sp>
    </p:spTree>
    <p:extLst>
      <p:ext uri="{BB962C8B-B14F-4D97-AF65-F5344CB8AC3E}">
        <p14:creationId xmlns:p14="http://schemas.microsoft.com/office/powerpoint/2010/main" val="1531058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4</a:t>
            </a:fld>
            <a:endParaRPr lang="en-US"/>
          </a:p>
        </p:txBody>
      </p:sp>
    </p:spTree>
    <p:extLst>
      <p:ext uri="{BB962C8B-B14F-4D97-AF65-F5344CB8AC3E}">
        <p14:creationId xmlns:p14="http://schemas.microsoft.com/office/powerpoint/2010/main" val="1531058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5</a:t>
            </a:fld>
            <a:endParaRPr lang="en-US"/>
          </a:p>
        </p:txBody>
      </p:sp>
    </p:spTree>
    <p:extLst>
      <p:ext uri="{BB962C8B-B14F-4D97-AF65-F5344CB8AC3E}">
        <p14:creationId xmlns:p14="http://schemas.microsoft.com/office/powerpoint/2010/main" val="1531058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6</a:t>
            </a:fld>
            <a:endParaRPr lang="en-US"/>
          </a:p>
        </p:txBody>
      </p:sp>
    </p:spTree>
    <p:extLst>
      <p:ext uri="{BB962C8B-B14F-4D97-AF65-F5344CB8AC3E}">
        <p14:creationId xmlns:p14="http://schemas.microsoft.com/office/powerpoint/2010/main" val="1531058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7</a:t>
            </a:fld>
            <a:endParaRPr lang="en-US"/>
          </a:p>
        </p:txBody>
      </p:sp>
    </p:spTree>
    <p:extLst>
      <p:ext uri="{BB962C8B-B14F-4D97-AF65-F5344CB8AC3E}">
        <p14:creationId xmlns:p14="http://schemas.microsoft.com/office/powerpoint/2010/main" val="1531058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419DC3BF-4AF2-4C4B-B619-519D0279BCDD}" type="datetimeFigureOut">
              <a:rPr lang="en-US" smtClean="0"/>
              <a:t>7/10/2013</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EF5A803D-91D0-4C83-BC47-911B0C282B9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19DC3BF-4AF2-4C4B-B619-519D0279BCDD}" type="datetimeFigureOut">
              <a:rPr lang="en-US" smtClean="0"/>
              <a:t>7/10/2013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A803D-91D0-4C83-BC47-911B0C282B9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19DC3BF-4AF2-4C4B-B619-519D0279BCDD}" type="datetimeFigureOut">
              <a:rPr lang="en-US" smtClean="0"/>
              <a:t>7/10/2013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A803D-91D0-4C83-BC47-911B0C282B9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Picture with Caption">
    <p:bg>
      <p:bgPr>
        <a:blipFill dpi="0" rotWithShape="1">
          <a:blip r:embed="rId2">
            <a:alphaModFix amt="50000"/>
            <a:duotone>
              <a:schemeClr val="bg2">
                <a:shade val="30000"/>
                <a:satMod val="455000"/>
              </a:schemeClr>
              <a:schemeClr val="bg2">
                <a:tint val="95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98512" y="0"/>
            <a:ext cx="0" cy="6858000"/>
          </a:xfrm>
          <a:prstGeom prst="line">
            <a:avLst/>
          </a:prstGeom>
          <a:noFill/>
          <a:ln w="38100" cap="flat" cmpd="sng" algn="ctr">
            <a:solidFill>
              <a:srgbClr val="CC9900">
                <a:alpha val="50000"/>
              </a:srgb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56956" y="0"/>
            <a:ext cx="304800" cy="6858000"/>
          </a:xfrm>
          <a:prstGeom prst="rect">
            <a:avLst/>
          </a:prstGeom>
          <a:solidFill>
            <a:srgbClr val="CC9900">
              <a:alpha val="25000"/>
            </a:srgb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Straight Connector 18"/>
          <p:cNvSpPr>
            <a:spLocks noChangeShapeType="1"/>
          </p:cNvSpPr>
          <p:nvPr/>
        </p:nvSpPr>
        <p:spPr bwMode="auto">
          <a:xfrm>
            <a:off x="7568630" y="0"/>
            <a:ext cx="0" cy="6858000"/>
          </a:xfrm>
          <a:prstGeom prst="line">
            <a:avLst/>
          </a:prstGeom>
          <a:noFill/>
          <a:ln w="38100" cap="flat" cmpd="sng" algn="ctr">
            <a:solidFill>
              <a:srgbClr val="CC9900">
                <a:alpha val="20000"/>
              </a:srgb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7609726" y="0"/>
            <a:ext cx="0" cy="6858000"/>
          </a:xfrm>
          <a:prstGeom prst="line">
            <a:avLst/>
          </a:prstGeom>
          <a:noFill/>
          <a:ln w="12700" cap="flat" cmpd="sng" algn="ctr">
            <a:solidFill>
              <a:srgbClr val="CC9900">
                <a:alpha val="30000"/>
              </a:srgb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nvGrpSpPr>
          <p:cNvPr id="5" name="Group 4"/>
          <p:cNvGrpSpPr/>
          <p:nvPr userDrawn="1"/>
        </p:nvGrpSpPr>
        <p:grpSpPr>
          <a:xfrm>
            <a:off x="7761680" y="5196168"/>
            <a:ext cx="1153720" cy="1585632"/>
            <a:chOff x="7620000" y="5105400"/>
            <a:chExt cx="1153720" cy="1585632"/>
          </a:xfrm>
        </p:grpSpPr>
        <p:sp>
          <p:nvSpPr>
            <p:cNvPr id="15" name="Oval 14"/>
            <p:cNvSpPr/>
            <p:nvPr userDrawn="1"/>
          </p:nvSpPr>
          <p:spPr bwMode="auto">
            <a:xfrm>
              <a:off x="7853624" y="5492264"/>
              <a:ext cx="641424" cy="641424"/>
            </a:xfrm>
            <a:prstGeom prst="ellipse">
              <a:avLst/>
            </a:prstGeom>
            <a:solidFill>
              <a:srgbClr val="CC9900"/>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Oval 15"/>
            <p:cNvSpPr/>
            <p:nvPr userDrawn="1"/>
          </p:nvSpPr>
          <p:spPr bwMode="auto">
            <a:xfrm>
              <a:off x="7620000" y="6126144"/>
              <a:ext cx="137160" cy="137160"/>
            </a:xfrm>
            <a:prstGeom prst="ellipse">
              <a:avLst/>
            </a:prstGeom>
            <a:solidFill>
              <a:srgbClr val="CC9900"/>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userDrawn="1"/>
          </p:nvSpPr>
          <p:spPr bwMode="auto">
            <a:xfrm>
              <a:off x="8193128" y="6416712"/>
              <a:ext cx="274320" cy="274320"/>
            </a:xfrm>
            <a:prstGeom prst="ellipse">
              <a:avLst/>
            </a:prstGeom>
            <a:solidFill>
              <a:srgbClr val="CC9900"/>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userDrawn="1"/>
          </p:nvSpPr>
          <p:spPr bwMode="auto">
            <a:xfrm>
              <a:off x="8407960" y="5105400"/>
              <a:ext cx="365760" cy="365760"/>
            </a:xfrm>
            <a:prstGeom prst="ellipse">
              <a:avLst/>
            </a:prstGeom>
            <a:solidFill>
              <a:srgbClr val="CC9900"/>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grpSp>
      <p:pic>
        <p:nvPicPr>
          <p:cNvPr id="14" name="Picture 13" descr="http://www.floridahightech.com/images/UCFlogo.gif"/>
          <p:cNvPicPr>
            <a:picLocks noChangeAspect="1"/>
          </p:cNvPicPr>
          <p:nvPr userDrawn="1"/>
        </p:nvPicPr>
        <p:blipFill>
          <a:blip r:embed="rId3" cstate="print">
            <a:duotone>
              <a:prstClr val="black"/>
              <a:schemeClr val="accent6">
                <a:tint val="45000"/>
                <a:satMod val="400000"/>
              </a:schemeClr>
            </a:duotone>
            <a:extLst>
              <a:ext uri="{BEBA8EAE-BF5A-486C-A8C5-ECC9F3942E4B}">
                <a14:imgProps xmlns:a14="http://schemas.microsoft.com/office/drawing/2010/main">
                  <a14:imgLayer r:embed="rId4">
                    <a14:imgEffect>
                      <a14:colorTemperature colorTemp="11500"/>
                    </a14:imgEffect>
                    <a14:imgEffect>
                      <a14:saturation sat="0"/>
                    </a14:imgEffect>
                  </a14:imgLayer>
                </a14:imgProps>
              </a:ext>
            </a:extLst>
          </a:blip>
          <a:srcRect r="68983" b="44845"/>
          <a:stretch>
            <a:fillRect/>
          </a:stretch>
        </p:blipFill>
        <p:spPr bwMode="auto">
          <a:xfrm>
            <a:off x="8077200" y="5638802"/>
            <a:ext cx="494675" cy="54864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25" name="Date Placeholder 24"/>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7/10/2013</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kumimoji="0" lang="en-US"/>
          </a:p>
        </p:txBody>
      </p:sp>
      <p:sp>
        <p:nvSpPr>
          <p:cNvPr id="16" name="Slide Number Placeholder 15"/>
          <p:cNvSpPr>
            <a:spLocks noGrp="1"/>
          </p:cNvSpPr>
          <p:nvPr>
            <p:ph type="sldNum" sz="quarter" idx="12"/>
          </p:nvPr>
        </p:nvSpPr>
        <p:spPr>
          <a:xfrm>
            <a:off x="8229600" y="6473952"/>
            <a:ext cx="758952" cy="246888"/>
          </a:xfrm>
        </p:spPr>
        <p:txBody>
          <a:bodyPr/>
          <a:lstStyle/>
          <a:p>
            <a:fld id="{EF5A803D-91D0-4C83-BC47-911B0C282B99}" type="slidenum">
              <a:rPr lang="en-US" smtClean="0"/>
              <a:t>‹#›</a:t>
            </a:fld>
            <a:endParaRPr lang="en-US" dirty="0"/>
          </a:p>
        </p:txBody>
      </p:sp>
      <p:sp>
        <p:nvSpPr>
          <p:cNvPr id="7" name="Rectangle 6"/>
          <p:cNvSpPr/>
          <p:nvPr userDrawn="1"/>
        </p:nvSpPr>
        <p:spPr>
          <a:xfrm>
            <a:off x="-12032" y="6400800"/>
            <a:ext cx="9171432" cy="533400"/>
          </a:xfrm>
          <a:prstGeom prst="rect">
            <a:avLst/>
          </a:prstGeom>
          <a:gradFill flip="none" rotWithShape="1">
            <a:gsLst>
              <a:gs pos="0">
                <a:srgbClr val="CC9900"/>
              </a:gs>
              <a:gs pos="65000">
                <a:schemeClr val="accent1">
                  <a:shade val="67500"/>
                  <a:satMod val="115000"/>
                  <a:alpha val="75000"/>
                  <a:lumMod val="54000"/>
                  <a:lumOff val="46000"/>
                </a:schemeClr>
              </a:gs>
              <a:gs pos="100000">
                <a:schemeClr val="accent1">
                  <a:lumMod val="75000"/>
                  <a:shade val="100000"/>
                  <a:satMod val="115000"/>
                  <a:alpha val="2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9" name="Picture 8" descr="http://www.floridahightech.com/images/UCFlogo.gif"/>
          <p:cNvPicPr>
            <a:picLocks noChangeAspect="1"/>
          </p:cNvPicPr>
          <p:nvPr userDrawn="1"/>
        </p:nvPicPr>
        <p:blipFill>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colorTemperature colorTemp="11500"/>
                    </a14:imgEffect>
                    <a14:imgEffect>
                      <a14:saturation sat="0"/>
                    </a14:imgEffect>
                  </a14:imgLayer>
                </a14:imgProps>
              </a:ext>
            </a:extLst>
          </a:blip>
          <a:srcRect r="68983" b="44845"/>
          <a:stretch>
            <a:fillRect/>
          </a:stretch>
        </p:blipFill>
        <p:spPr bwMode="auto">
          <a:xfrm>
            <a:off x="8601212" y="6438900"/>
            <a:ext cx="378795" cy="420118"/>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419DC3BF-4AF2-4C4B-B619-519D0279BCDD}" type="datetimeFigureOut">
              <a:rPr lang="en-US" smtClean="0"/>
              <a:t>7/10/2013</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EF5A803D-91D0-4C83-BC47-911B0C282B99}" type="slidenum">
              <a:rPr lang="en-US" smtClean="0"/>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419DC3BF-4AF2-4C4B-B619-519D0279BCDD}" type="datetimeFigureOut">
              <a:rPr lang="en-US" smtClean="0"/>
              <a:t>7/10/2013</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EF5A803D-91D0-4C83-BC47-911B0C282B9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419DC3BF-4AF2-4C4B-B619-519D0279BCDD}" type="datetimeFigureOut">
              <a:rPr lang="en-US" smtClean="0"/>
              <a:t>7/10/2013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EF5A803D-91D0-4C83-BC47-911B0C282B99}" type="slidenum">
              <a:rPr lang="en-US" smtClean="0"/>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419DC3BF-4AF2-4C4B-B619-519D0279BCDD}" type="datetimeFigureOut">
              <a:rPr lang="en-US" smtClean="0"/>
              <a:t>7/10/2013</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A803D-91D0-4C83-BC47-911B0C282B9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19DC3BF-4AF2-4C4B-B619-519D0279BCDD}" type="datetimeFigureOut">
              <a:rPr lang="en-US" smtClean="0"/>
              <a:t>7/10/2013</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5A803D-91D0-4C83-BC47-911B0C282B9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419DC3BF-4AF2-4C4B-B619-519D0279BCDD}" type="datetimeFigureOut">
              <a:rPr lang="en-US" smtClean="0"/>
              <a:t>7/10/2013</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5A803D-91D0-4C83-BC47-911B0C282B9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419DC3BF-4AF2-4C4B-B619-519D0279BCDD}" type="datetimeFigureOut">
              <a:rPr lang="en-US" smtClean="0"/>
              <a:t>7/10/2013</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EF5A803D-91D0-4C83-BC47-911B0C282B99}" type="slidenum">
              <a:rPr lang="en-US" smtClean="0"/>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70000"/>
            <a:duotone>
              <a:schemeClr val="bg2">
                <a:shade val="30000"/>
                <a:satMod val="455000"/>
              </a:schemeClr>
              <a:schemeClr val="bg2">
                <a:tint val="95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419DC3BF-4AF2-4C4B-B619-519D0279BCDD}" type="datetimeFigureOut">
              <a:rPr lang="en-US" smtClean="0"/>
              <a:t>7/10/2013</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EF5A803D-91D0-4C83-BC47-911B0C282B99}" type="slidenum">
              <a:rPr lang="en-US" smtClean="0"/>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9.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nsf.gov/news/special_reports/i-corps/" TargetMode="External"/><Relationship Id="rId2" Type="http://schemas.openxmlformats.org/officeDocument/2006/relationships/hyperlink" Target="http://us-ignite.or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381000" y="0"/>
            <a:ext cx="609600" cy="6858000"/>
          </a:xfrm>
          <a:prstGeom prst="rect">
            <a:avLst/>
          </a:prstGeom>
          <a:solidFill>
            <a:srgbClr val="CC9900">
              <a:alpha val="40000"/>
            </a:srgb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p:nvPr/>
        </p:nvSpPr>
        <p:spPr bwMode="auto">
          <a:xfrm>
            <a:off x="990600" y="0"/>
            <a:ext cx="181872" cy="6858000"/>
          </a:xfrm>
          <a:prstGeom prst="rect">
            <a:avLst/>
          </a:prstGeom>
          <a:solidFill>
            <a:srgbClr val="FFCA06">
              <a:alpha val="23000"/>
            </a:srgbClr>
          </a:solidFill>
          <a:ln w="38100" cap="rnd" cmpd="sng" algn="ctr">
            <a:solidFill>
              <a:srgbClr val="FFCA06">
                <a:alpha val="25000"/>
              </a:srgb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6" name="Rectangle 15"/>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Straight Connector 16"/>
          <p:cNvSpPr>
            <a:spLocks noChangeShapeType="1"/>
          </p:cNvSpPr>
          <p:nvPr/>
        </p:nvSpPr>
        <p:spPr bwMode="auto">
          <a:xfrm>
            <a:off x="106344" y="0"/>
            <a:ext cx="0" cy="6858000"/>
          </a:xfrm>
          <a:prstGeom prst="line">
            <a:avLst/>
          </a:prstGeom>
          <a:noFill/>
          <a:ln w="57150" cap="flat" cmpd="sng" algn="ctr">
            <a:solidFill>
              <a:schemeClr val="bg2">
                <a:lumMod val="25000"/>
                <a:alpha val="25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854112" y="0"/>
            <a:ext cx="0" cy="6858000"/>
          </a:xfrm>
          <a:prstGeom prst="line">
            <a:avLst/>
          </a:prstGeom>
          <a:noFill/>
          <a:ln w="57150" cap="flat" cmpd="sng" algn="ctr">
            <a:solidFill>
              <a:schemeClr val="bg2">
                <a:lumMod val="25000"/>
                <a:alpha val="25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1726640" y="0"/>
            <a:ext cx="0" cy="6858000"/>
          </a:xfrm>
          <a:prstGeom prst="line">
            <a:avLst/>
          </a:prstGeom>
          <a:noFill/>
          <a:ln w="28575" cap="flat" cmpd="sng" algn="ctr">
            <a:solidFill>
              <a:schemeClr val="bg2">
                <a:lumMod val="25000"/>
                <a:alpha val="25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1" name="Straight Connector 20"/>
          <p:cNvSpPr>
            <a:spLocks noChangeShapeType="1"/>
          </p:cNvSpPr>
          <p:nvPr/>
        </p:nvSpPr>
        <p:spPr bwMode="auto">
          <a:xfrm>
            <a:off x="1066800" y="0"/>
            <a:ext cx="0" cy="6858000"/>
          </a:xfrm>
          <a:prstGeom prst="line">
            <a:avLst/>
          </a:prstGeom>
          <a:noFill/>
          <a:ln w="9525" cap="flat" cmpd="sng" algn="ctr">
            <a:solidFill>
              <a:schemeClr val="bg2">
                <a:lumMod val="25000"/>
                <a:alpha val="25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Rectangle 21"/>
          <p:cNvSpPr/>
          <p:nvPr/>
        </p:nvSpPr>
        <p:spPr bwMode="auto">
          <a:xfrm>
            <a:off x="1219200" y="0"/>
            <a:ext cx="76200" cy="6858000"/>
          </a:xfrm>
          <a:prstGeom prst="rect">
            <a:avLst/>
          </a:prstGeom>
          <a:solidFill>
            <a:srgbClr val="CC9900">
              <a:alpha val="40000"/>
            </a:srgb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609600" y="3429000"/>
            <a:ext cx="1295400" cy="1295400"/>
          </a:xfrm>
          <a:prstGeom prst="ellipse">
            <a:avLst/>
          </a:prstGeom>
          <a:solidFill>
            <a:srgbClr val="CC9900"/>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324704" y="4866752"/>
            <a:ext cx="641424" cy="641424"/>
          </a:xfrm>
          <a:prstGeom prst="ellipse">
            <a:avLst/>
          </a:prstGeom>
          <a:solidFill>
            <a:srgbClr val="CC9900"/>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bwMode="auto">
          <a:xfrm>
            <a:off x="1091080" y="5500632"/>
            <a:ext cx="137160" cy="137160"/>
          </a:xfrm>
          <a:prstGeom prst="ellipse">
            <a:avLst/>
          </a:prstGeom>
          <a:solidFill>
            <a:srgbClr val="CC9900"/>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91200"/>
            <a:ext cx="274320" cy="274320"/>
          </a:xfrm>
          <a:prstGeom prst="ellipse">
            <a:avLst/>
          </a:prstGeom>
          <a:solidFill>
            <a:srgbClr val="CC9900"/>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bwMode="auto">
          <a:xfrm>
            <a:off x="1879040" y="4479888"/>
            <a:ext cx="365760" cy="365760"/>
          </a:xfrm>
          <a:prstGeom prst="ellipse">
            <a:avLst/>
          </a:prstGeom>
          <a:solidFill>
            <a:srgbClr val="CC9900"/>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8" name="Straight Connector 27"/>
          <p:cNvSpPr>
            <a:spLocks noChangeShapeType="1"/>
          </p:cNvSpPr>
          <p:nvPr/>
        </p:nvSpPr>
        <p:spPr bwMode="auto">
          <a:xfrm>
            <a:off x="9097944" y="0"/>
            <a:ext cx="0" cy="6858000"/>
          </a:xfrm>
          <a:prstGeom prst="line">
            <a:avLst/>
          </a:prstGeom>
          <a:noFill/>
          <a:ln w="57150" cap="flat" cmpd="thickThin" algn="ctr">
            <a:solidFill>
              <a:schemeClr val="bg2">
                <a:lumMod val="25000"/>
                <a:alpha val="5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36" name="Text Placeholder 4"/>
          <p:cNvSpPr>
            <a:spLocks noGrp="1"/>
          </p:cNvSpPr>
          <p:nvPr>
            <p:ph type="body" idx="1"/>
          </p:nvPr>
        </p:nvSpPr>
        <p:spPr>
          <a:xfrm>
            <a:off x="1726640" y="3276600"/>
            <a:ext cx="7371304" cy="3048000"/>
          </a:xfrm>
          <a:noFill/>
          <a:ln>
            <a:noFill/>
          </a:ln>
        </p:spPr>
        <p:txBody>
          <a:bodyPr>
            <a:no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ea typeface="Tahoma" pitchFamily="34" charset="0"/>
                <a:cs typeface="Tahoma" pitchFamily="34" charset="0"/>
              </a:rPr>
              <a:t>INTRODUCTION TO SPaRKS2</a:t>
            </a:r>
          </a:p>
          <a:p>
            <a:pPr algn="ctr"/>
            <a:r>
              <a:rPr lang="en-US" sz="2400" dirty="0" smtClean="0">
                <a:effectLst>
                  <a:outerShdw blurRad="38100" dist="38100" dir="2700000" algn="tl">
                    <a:srgbClr val="000000">
                      <a:alpha val="43137"/>
                    </a:srgbClr>
                  </a:outerShdw>
                </a:effectLst>
                <a:latin typeface="Century Gothic" pitchFamily="34" charset="0"/>
                <a:ea typeface="Tahoma" pitchFamily="34" charset="0"/>
                <a:cs typeface="Tahoma" pitchFamily="34" charset="0"/>
              </a:rPr>
              <a:t>Hot Topics in Research Administration</a:t>
            </a:r>
          </a:p>
          <a:p>
            <a:pPr algn="ctr"/>
            <a:endParaRPr lang="en-US" sz="2800" dirty="0" smtClean="0">
              <a:latin typeface="Century Gothic" pitchFamily="34" charset="0"/>
              <a:ea typeface="Tahoma" pitchFamily="34" charset="0"/>
              <a:cs typeface="Tahoma" pitchFamily="34" charset="0"/>
            </a:endParaRPr>
          </a:p>
          <a:p>
            <a:pPr algn="ctr"/>
            <a:r>
              <a:rPr lang="en-US" sz="1600" b="1" dirty="0" smtClean="0">
                <a:solidFill>
                  <a:schemeClr val="accent6">
                    <a:lumMod val="50000"/>
                  </a:schemeClr>
                </a:solidFill>
                <a:effectLst/>
                <a:latin typeface="Century Gothic" pitchFamily="34" charset="0"/>
                <a:ea typeface="Tahoma" pitchFamily="34" charset="0"/>
                <a:cs typeface="Tahoma" pitchFamily="34" charset="0"/>
              </a:rPr>
              <a:t>Presented by:</a:t>
            </a:r>
          </a:p>
          <a:p>
            <a:pPr algn="ctr"/>
            <a:r>
              <a:rPr lang="en-US" sz="1600" b="1" dirty="0" smtClean="0">
                <a:solidFill>
                  <a:schemeClr val="accent6">
                    <a:lumMod val="50000"/>
                  </a:schemeClr>
                </a:solidFill>
                <a:effectLst/>
                <a:latin typeface="Century Gothic" pitchFamily="34" charset="0"/>
                <a:ea typeface="Tahoma" pitchFamily="34" charset="0"/>
                <a:cs typeface="Tahoma" pitchFamily="34" charset="0"/>
              </a:rPr>
              <a:t>Doug Backman</a:t>
            </a:r>
          </a:p>
        </p:txBody>
      </p:sp>
      <p:pic>
        <p:nvPicPr>
          <p:cNvPr id="41" name="Picture 40" descr="http://www.floridahightech.com/images/UCFlogo.gif"/>
          <p:cNvPicPr>
            <a:picLocks noChangeAspect="1"/>
          </p:cNvPicPr>
          <p:nvPr/>
        </p:nvPicPr>
        <p:blipFill>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colorTemperature colorTemp="11500"/>
                    </a14:imgEffect>
                    <a14:imgEffect>
                      <a14:saturation sat="0"/>
                    </a14:imgEffect>
                  </a14:imgLayer>
                </a14:imgProps>
              </a:ext>
            </a:extLst>
          </a:blip>
          <a:srcRect r="68983" b="44845"/>
          <a:stretch>
            <a:fillRect/>
          </a:stretch>
        </p:blipFill>
        <p:spPr bwMode="auto">
          <a:xfrm>
            <a:off x="776676" y="3532385"/>
            <a:ext cx="998057" cy="1106937"/>
          </a:xfrm>
          <a:prstGeom prst="rect">
            <a:avLst/>
          </a:prstGeom>
          <a:noFill/>
          <a:ln w="9525">
            <a:noFill/>
            <a:miter lim="800000"/>
            <a:headEnd/>
            <a:tailEnd/>
          </a:ln>
        </p:spPr>
      </p:pic>
      <p:pic>
        <p:nvPicPr>
          <p:cNvPr id="29" name="Picture 28" descr="I:\SPaRKS 2013\SPaRKS2 2013 Logo\sparks2logo_colorbackground.gif"/>
          <p:cNvPicPr/>
          <p:nvPr/>
        </p:nvPicPr>
        <p:blipFill>
          <a:blip r:embed="rId4">
            <a:extLst>
              <a:ext uri="{28A0092B-C50C-407E-A947-70E740481C1C}">
                <a14:useLocalDpi xmlns:a14="http://schemas.microsoft.com/office/drawing/2010/main" val="0"/>
              </a:ext>
            </a:extLst>
          </a:blip>
          <a:srcRect/>
          <a:stretch>
            <a:fillRect/>
          </a:stretch>
        </p:blipFill>
        <p:spPr bwMode="auto">
          <a:xfrm>
            <a:off x="3200400" y="762000"/>
            <a:ext cx="4191000" cy="2362200"/>
          </a:xfrm>
          <a:prstGeom prst="rect">
            <a:avLst/>
          </a:prstGeom>
          <a:noFill/>
          <a:ln>
            <a:noFill/>
          </a:ln>
        </p:spPr>
      </p:pic>
    </p:spTree>
    <p:extLst>
      <p:ext uri="{BB962C8B-B14F-4D97-AF65-F5344CB8AC3E}">
        <p14:creationId xmlns:p14="http://schemas.microsoft.com/office/powerpoint/2010/main" val="20398773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a:solidFill>
                  <a:schemeClr val="accent6"/>
                </a:solidFill>
                <a:effectLst>
                  <a:outerShdw blurRad="38100" dist="38100" dir="2700000" algn="tl">
                    <a:srgbClr val="000000">
                      <a:alpha val="43137"/>
                    </a:srgbClr>
                  </a:outerShdw>
                </a:effectLst>
                <a:latin typeface="Century Gothic" pitchFamily="34" charset="0"/>
              </a:rPr>
              <a:t>Hot Topics in Research Administration</a:t>
            </a:r>
          </a:p>
        </p:txBody>
      </p:sp>
      <p:sp>
        <p:nvSpPr>
          <p:cNvPr id="4" name="Content Placeholder 3"/>
          <p:cNvSpPr>
            <a:spLocks noGrp="1"/>
          </p:cNvSpPr>
          <p:nvPr>
            <p:ph sz="quarter" idx="1"/>
          </p:nvPr>
        </p:nvSpPr>
        <p:spPr>
          <a:xfrm>
            <a:off x="457200" y="1371600"/>
            <a:ext cx="8305800" cy="4648200"/>
          </a:xfrm>
        </p:spPr>
        <p:txBody>
          <a:bodyPr>
            <a:normAutofit/>
          </a:bodyPr>
          <a:lstStyle/>
          <a:p>
            <a:pPr lvl="0" eaLnBrk="0" fontAlgn="base" hangingPunct="0">
              <a:spcAft>
                <a:spcPct val="0"/>
              </a:spcAft>
              <a:buClr>
                <a:srgbClr val="220011"/>
              </a:buClr>
              <a:buSzTx/>
              <a:buFont typeface="Wingdings" pitchFamily="2" charset="2"/>
              <a:buChar char="Ø"/>
              <a:defRPr/>
            </a:pPr>
            <a:r>
              <a:rPr lang="en-US" sz="2200" kern="0" dirty="0">
                <a:solidFill>
                  <a:srgbClr val="220011"/>
                </a:solidFill>
                <a:latin typeface="Arial"/>
              </a:rPr>
              <a:t>Science CV Demonstration (FDP) </a:t>
            </a:r>
          </a:p>
          <a:p>
            <a:pPr lvl="0" eaLnBrk="0" fontAlgn="base" hangingPunct="0">
              <a:spcAft>
                <a:spcPct val="0"/>
              </a:spcAft>
              <a:buClr>
                <a:srgbClr val="220011"/>
              </a:buClr>
              <a:buSzTx/>
              <a:buFont typeface="Wingdings" pitchFamily="2" charset="2"/>
              <a:buChar char="Ø"/>
              <a:defRPr/>
            </a:pPr>
            <a:endParaRPr lang="en-US" sz="2200" kern="0" dirty="0">
              <a:solidFill>
                <a:srgbClr val="220011"/>
              </a:solidFill>
              <a:latin typeface="Arial"/>
            </a:endParaRPr>
          </a:p>
          <a:p>
            <a:pPr lvl="1" eaLnBrk="0" fontAlgn="base" hangingPunct="0">
              <a:spcAft>
                <a:spcPct val="0"/>
              </a:spcAft>
              <a:buClr>
                <a:srgbClr val="220011"/>
              </a:buClr>
              <a:buSzTx/>
              <a:buFont typeface="Wingdings" pitchFamily="2" charset="2"/>
              <a:buChar char="Ø"/>
              <a:defRPr/>
            </a:pPr>
            <a:r>
              <a:rPr lang="en-US" sz="1800" kern="0" dirty="0">
                <a:solidFill>
                  <a:srgbClr val="220011"/>
                </a:solidFill>
                <a:latin typeface="Arial"/>
              </a:rPr>
              <a:t>Common data platform to facilitate the exchange of ideas, locate individuals &amp; advance common understanding of scientific investments – Science Experts Network and Curriculum Vitae (</a:t>
            </a:r>
            <a:r>
              <a:rPr lang="en-US" sz="1800" kern="0" dirty="0" err="1">
                <a:solidFill>
                  <a:srgbClr val="220011"/>
                </a:solidFill>
                <a:latin typeface="Arial"/>
              </a:rPr>
              <a:t>SciENVC</a:t>
            </a:r>
            <a:r>
              <a:rPr lang="en-US" sz="1800" kern="0" dirty="0">
                <a:solidFill>
                  <a:srgbClr val="220011"/>
                </a:solidFill>
                <a:latin typeface="Arial"/>
              </a:rPr>
              <a:t>)</a:t>
            </a:r>
          </a:p>
          <a:p>
            <a:pPr marL="457200" lvl="1" indent="0" eaLnBrk="0" fontAlgn="base" hangingPunct="0">
              <a:spcAft>
                <a:spcPct val="0"/>
              </a:spcAft>
              <a:buClr>
                <a:srgbClr val="220011"/>
              </a:buClr>
              <a:buSzTx/>
              <a:buNone/>
              <a:defRPr/>
            </a:pPr>
            <a:r>
              <a:rPr lang="en-US" sz="1600" kern="0" dirty="0" smtClean="0">
                <a:solidFill>
                  <a:srgbClr val="220011"/>
                </a:solidFill>
                <a:latin typeface="Arial"/>
              </a:rPr>
              <a:t>     (</a:t>
            </a:r>
            <a:r>
              <a:rPr lang="en-US" sz="1600" kern="0" dirty="0" err="1">
                <a:solidFill>
                  <a:srgbClr val="220011"/>
                </a:solidFill>
                <a:latin typeface="Arial"/>
              </a:rPr>
              <a:t>eRA</a:t>
            </a:r>
            <a:r>
              <a:rPr lang="en-US" sz="1600" kern="0" dirty="0">
                <a:solidFill>
                  <a:srgbClr val="220011"/>
                </a:solidFill>
                <a:latin typeface="Arial"/>
              </a:rPr>
              <a:t> – </a:t>
            </a:r>
            <a:r>
              <a:rPr lang="en-US" sz="1600" kern="0" dirty="0" err="1">
                <a:solidFill>
                  <a:srgbClr val="220011"/>
                </a:solidFill>
                <a:latin typeface="Arial"/>
              </a:rPr>
              <a:t>SciENCV</a:t>
            </a:r>
            <a:r>
              <a:rPr lang="en-US" sz="1600" kern="0" dirty="0">
                <a:solidFill>
                  <a:srgbClr val="220011"/>
                </a:solidFill>
                <a:latin typeface="Arial"/>
              </a:rPr>
              <a:t> – May)</a:t>
            </a:r>
          </a:p>
        </p:txBody>
      </p:sp>
      <p:sp>
        <p:nvSpPr>
          <p:cNvPr id="6" name="TextBox 5"/>
          <p:cNvSpPr txBox="1"/>
          <p:nvPr/>
        </p:nvSpPr>
        <p:spPr>
          <a:xfrm>
            <a:off x="141514" y="6401582"/>
            <a:ext cx="8915400" cy="369332"/>
          </a:xfrm>
          <a:prstGeom prst="rect">
            <a:avLst/>
          </a:prstGeom>
          <a:noFill/>
        </p:spPr>
        <p:txBody>
          <a:bodyPr wrap="square" rtlCol="0">
            <a:spAutoFit/>
          </a:bodyPr>
          <a:lstStyle/>
          <a:p>
            <a:pPr algn="ctr"/>
            <a:r>
              <a:rPr lang="en-US" b="1" dirty="0">
                <a:latin typeface="Century Gothic" pitchFamily="34" charset="0"/>
              </a:rPr>
              <a:t>INTRODUCTION TO </a:t>
            </a:r>
            <a:r>
              <a:rPr lang="en-US" b="1" dirty="0" smtClean="0">
                <a:latin typeface="Century Gothic" pitchFamily="34" charset="0"/>
              </a:rPr>
              <a:t>SPaRKS2</a:t>
            </a:r>
            <a:endParaRPr lang="en-US" b="1" dirty="0">
              <a:latin typeface="Century Gothic" pitchFamily="34" charset="0"/>
            </a:endParaRPr>
          </a:p>
        </p:txBody>
      </p:sp>
    </p:spTree>
    <p:extLst>
      <p:ext uri="{BB962C8B-B14F-4D97-AF65-F5344CB8AC3E}">
        <p14:creationId xmlns:p14="http://schemas.microsoft.com/office/powerpoint/2010/main" val="27132150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a:solidFill>
                  <a:schemeClr val="accent6"/>
                </a:solidFill>
                <a:effectLst>
                  <a:outerShdw blurRad="38100" dist="38100" dir="2700000" algn="tl">
                    <a:srgbClr val="000000">
                      <a:alpha val="43137"/>
                    </a:srgbClr>
                  </a:outerShdw>
                </a:effectLst>
                <a:latin typeface="Century Gothic" pitchFamily="34" charset="0"/>
              </a:rPr>
              <a:t>Hot Topics in Research Administration</a:t>
            </a:r>
          </a:p>
        </p:txBody>
      </p:sp>
      <p:sp>
        <p:nvSpPr>
          <p:cNvPr id="4" name="Content Placeholder 3"/>
          <p:cNvSpPr>
            <a:spLocks noGrp="1"/>
          </p:cNvSpPr>
          <p:nvPr>
            <p:ph sz="quarter" idx="1"/>
          </p:nvPr>
        </p:nvSpPr>
        <p:spPr>
          <a:xfrm>
            <a:off x="457200" y="1371600"/>
            <a:ext cx="7696200" cy="4648200"/>
          </a:xfrm>
        </p:spPr>
        <p:txBody>
          <a:bodyPr>
            <a:normAutofit/>
          </a:bodyPr>
          <a:lstStyle/>
          <a:p>
            <a:pPr lvl="0" eaLnBrk="0" fontAlgn="base" hangingPunct="0">
              <a:lnSpc>
                <a:spcPct val="90000"/>
              </a:lnSpc>
              <a:spcAft>
                <a:spcPct val="0"/>
              </a:spcAft>
              <a:buClr>
                <a:srgbClr val="220011"/>
              </a:buClr>
              <a:buSzTx/>
              <a:buFont typeface="Wingdings" pitchFamily="2" charset="2"/>
              <a:buChar char="Ø"/>
            </a:pPr>
            <a:r>
              <a:rPr lang="en-US" sz="3000" kern="0" dirty="0">
                <a:solidFill>
                  <a:srgbClr val="220011"/>
                </a:solidFill>
                <a:latin typeface="Arial"/>
              </a:rPr>
              <a:t>Open Researcher ID (FDP)</a:t>
            </a:r>
          </a:p>
          <a:p>
            <a:pPr lvl="1" eaLnBrk="0" fontAlgn="base" hangingPunct="0">
              <a:lnSpc>
                <a:spcPct val="90000"/>
              </a:lnSpc>
              <a:spcAft>
                <a:spcPct val="0"/>
              </a:spcAft>
              <a:buClr>
                <a:srgbClr val="220011"/>
              </a:buClr>
              <a:buSzTx/>
              <a:buFont typeface="Wingdings" pitchFamily="2" charset="2"/>
              <a:buChar char="Ø"/>
            </a:pPr>
            <a:r>
              <a:rPr lang="en-US" sz="2600" kern="0" dirty="0" smtClean="0">
                <a:solidFill>
                  <a:srgbClr val="220011"/>
                </a:solidFill>
                <a:latin typeface="Arial"/>
              </a:rPr>
              <a:t>1</a:t>
            </a:r>
            <a:r>
              <a:rPr lang="en-US" sz="2600" kern="0" dirty="0">
                <a:solidFill>
                  <a:srgbClr val="220011"/>
                </a:solidFill>
                <a:latin typeface="Arial"/>
              </a:rPr>
              <a:t>) </a:t>
            </a:r>
            <a:r>
              <a:rPr lang="en-US" sz="2600" kern="0" dirty="0" smtClean="0">
                <a:solidFill>
                  <a:srgbClr val="220011"/>
                </a:solidFill>
                <a:latin typeface="Arial"/>
              </a:rPr>
              <a:t>Open </a:t>
            </a:r>
            <a:r>
              <a:rPr lang="en-US" sz="2600" kern="0" dirty="0">
                <a:solidFill>
                  <a:srgbClr val="220011"/>
                </a:solidFill>
                <a:latin typeface="Arial"/>
              </a:rPr>
              <a:t>registry of unique persistent identifiers for scholars and their research associated metadata.</a:t>
            </a:r>
          </a:p>
          <a:p>
            <a:pPr lvl="1" eaLnBrk="0" fontAlgn="base" hangingPunct="0">
              <a:lnSpc>
                <a:spcPct val="90000"/>
              </a:lnSpc>
              <a:spcAft>
                <a:spcPct val="0"/>
              </a:spcAft>
              <a:buClr>
                <a:srgbClr val="220011"/>
              </a:buClr>
              <a:buSzTx/>
              <a:buFont typeface="Wingdings" pitchFamily="2" charset="2"/>
              <a:buChar char="Ø"/>
            </a:pPr>
            <a:r>
              <a:rPr lang="en-US" sz="2600" kern="0" dirty="0">
                <a:solidFill>
                  <a:srgbClr val="220011"/>
                </a:solidFill>
                <a:latin typeface="Arial"/>
              </a:rPr>
              <a:t>2) Journal publication and grant application integration to automate linkages between scholars and their documents</a:t>
            </a:r>
          </a:p>
          <a:p>
            <a:pPr lvl="1" eaLnBrk="0" fontAlgn="base" hangingPunct="0">
              <a:lnSpc>
                <a:spcPct val="90000"/>
              </a:lnSpc>
              <a:spcAft>
                <a:spcPct val="0"/>
              </a:spcAft>
              <a:buClr>
                <a:srgbClr val="220011"/>
              </a:buClr>
              <a:buSzTx/>
              <a:buFont typeface="Wingdings" pitchFamily="2" charset="2"/>
              <a:buChar char="Ø"/>
            </a:pPr>
            <a:r>
              <a:rPr lang="en-US" sz="2600" kern="0" dirty="0">
                <a:solidFill>
                  <a:srgbClr val="220011"/>
                </a:solidFill>
                <a:latin typeface="Arial"/>
              </a:rPr>
              <a:t>3) Streamline proposal applications and reporting procedures </a:t>
            </a:r>
          </a:p>
        </p:txBody>
      </p:sp>
      <p:sp>
        <p:nvSpPr>
          <p:cNvPr id="6" name="TextBox 5"/>
          <p:cNvSpPr txBox="1"/>
          <p:nvPr/>
        </p:nvSpPr>
        <p:spPr>
          <a:xfrm>
            <a:off x="141514" y="6401582"/>
            <a:ext cx="8915400" cy="369332"/>
          </a:xfrm>
          <a:prstGeom prst="rect">
            <a:avLst/>
          </a:prstGeom>
          <a:noFill/>
        </p:spPr>
        <p:txBody>
          <a:bodyPr wrap="square" rtlCol="0">
            <a:spAutoFit/>
          </a:bodyPr>
          <a:lstStyle/>
          <a:p>
            <a:pPr algn="ctr"/>
            <a:r>
              <a:rPr lang="en-US" b="1" dirty="0">
                <a:latin typeface="Century Gothic" pitchFamily="34" charset="0"/>
              </a:rPr>
              <a:t>INTRODUCTION TO </a:t>
            </a:r>
            <a:r>
              <a:rPr lang="en-US" b="1" dirty="0" smtClean="0">
                <a:latin typeface="Century Gothic" pitchFamily="34" charset="0"/>
              </a:rPr>
              <a:t>SPaRKS2</a:t>
            </a:r>
            <a:endParaRPr lang="en-US" b="1" dirty="0">
              <a:latin typeface="Century Gothic" pitchFamily="34" charset="0"/>
            </a:endParaRPr>
          </a:p>
        </p:txBody>
      </p:sp>
    </p:spTree>
    <p:extLst>
      <p:ext uri="{BB962C8B-B14F-4D97-AF65-F5344CB8AC3E}">
        <p14:creationId xmlns:p14="http://schemas.microsoft.com/office/powerpoint/2010/main" val="21986585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a:solidFill>
                  <a:schemeClr val="accent6"/>
                </a:solidFill>
                <a:effectLst>
                  <a:outerShdw blurRad="38100" dist="38100" dir="2700000" algn="tl">
                    <a:srgbClr val="000000">
                      <a:alpha val="43137"/>
                    </a:srgbClr>
                  </a:outerShdw>
                </a:effectLst>
                <a:latin typeface="Century Gothic" pitchFamily="34" charset="0"/>
              </a:rPr>
              <a:t>Hot Topics in Research Administration</a:t>
            </a:r>
          </a:p>
        </p:txBody>
      </p:sp>
      <p:sp>
        <p:nvSpPr>
          <p:cNvPr id="6" name="TextBox 5"/>
          <p:cNvSpPr txBox="1"/>
          <p:nvPr/>
        </p:nvSpPr>
        <p:spPr>
          <a:xfrm>
            <a:off x="141514" y="6401582"/>
            <a:ext cx="8915400" cy="369332"/>
          </a:xfrm>
          <a:prstGeom prst="rect">
            <a:avLst/>
          </a:prstGeom>
          <a:noFill/>
        </p:spPr>
        <p:txBody>
          <a:bodyPr wrap="square" rtlCol="0">
            <a:spAutoFit/>
          </a:bodyPr>
          <a:lstStyle/>
          <a:p>
            <a:pPr algn="ctr"/>
            <a:r>
              <a:rPr lang="en-US" b="1" dirty="0">
                <a:latin typeface="Century Gothic" pitchFamily="34" charset="0"/>
              </a:rPr>
              <a:t>INTRODUCTION TO </a:t>
            </a:r>
            <a:r>
              <a:rPr lang="en-US" b="1" dirty="0" smtClean="0">
                <a:latin typeface="Century Gothic" pitchFamily="34" charset="0"/>
              </a:rPr>
              <a:t>SPaRKS2</a:t>
            </a:r>
            <a:endParaRPr lang="en-US" b="1" dirty="0">
              <a:latin typeface="Century Gothic" pitchFamily="34" charset="0"/>
            </a:endParaRPr>
          </a:p>
        </p:txBody>
      </p:sp>
      <p:sp>
        <p:nvSpPr>
          <p:cNvPr id="2" name="Content Placeholder 1"/>
          <p:cNvSpPr>
            <a:spLocks noGrp="1"/>
          </p:cNvSpPr>
          <p:nvPr>
            <p:ph idx="1"/>
          </p:nvPr>
        </p:nvSpPr>
        <p:spPr/>
        <p:txBody>
          <a:bodyPr/>
          <a:lstStyle/>
          <a:p>
            <a:pPr lvl="0" eaLnBrk="0" fontAlgn="base" hangingPunct="0">
              <a:spcAft>
                <a:spcPct val="0"/>
              </a:spcAft>
              <a:buClr>
                <a:srgbClr val="220011"/>
              </a:buClr>
              <a:buSzTx/>
              <a:buFont typeface="Wingdings" pitchFamily="2" charset="2"/>
              <a:buChar char="Ø"/>
              <a:defRPr/>
            </a:pPr>
            <a:r>
              <a:rPr lang="en-US" sz="2400" kern="0" dirty="0">
                <a:solidFill>
                  <a:srgbClr val="220011"/>
                </a:solidFill>
                <a:latin typeface="Arial"/>
              </a:rPr>
              <a:t>Dual Use Research Concern (DURC)</a:t>
            </a:r>
          </a:p>
          <a:p>
            <a:pPr lvl="1" eaLnBrk="0" fontAlgn="base" hangingPunct="0">
              <a:spcAft>
                <a:spcPct val="0"/>
              </a:spcAft>
              <a:buClr>
                <a:srgbClr val="220011"/>
              </a:buClr>
              <a:buSzTx/>
              <a:buFont typeface="Wingdings" pitchFamily="2" charset="2"/>
              <a:buChar char="Ø"/>
              <a:defRPr/>
            </a:pPr>
            <a:r>
              <a:rPr lang="en-US" sz="2000" kern="0" dirty="0">
                <a:solidFill>
                  <a:srgbClr val="220011"/>
                </a:solidFill>
                <a:latin typeface="Arial"/>
              </a:rPr>
              <a:t>U.S. Government policy for oversight of life sciences in dual use research.</a:t>
            </a:r>
          </a:p>
          <a:p>
            <a:pPr lvl="1" eaLnBrk="0" fontAlgn="base" hangingPunct="0">
              <a:spcAft>
                <a:spcPct val="0"/>
              </a:spcAft>
              <a:buClr>
                <a:srgbClr val="220011"/>
              </a:buClr>
              <a:buSzTx/>
              <a:buFont typeface="Wingdings" pitchFamily="2" charset="2"/>
              <a:buChar char="Ø"/>
              <a:defRPr/>
            </a:pPr>
            <a:r>
              <a:rPr lang="en-US" sz="2000" kern="0" dirty="0">
                <a:solidFill>
                  <a:srgbClr val="220011"/>
                </a:solidFill>
                <a:latin typeface="Arial"/>
              </a:rPr>
              <a:t>Management of life sciences research that can provide significant threats to the U.S.</a:t>
            </a:r>
          </a:p>
          <a:p>
            <a:pPr marL="0" lvl="0" indent="0" eaLnBrk="0" fontAlgn="base" hangingPunct="0">
              <a:spcAft>
                <a:spcPct val="0"/>
              </a:spcAft>
              <a:buClr>
                <a:srgbClr val="220011"/>
              </a:buClr>
              <a:buSzTx/>
              <a:buNone/>
              <a:defRPr/>
            </a:pPr>
            <a:endParaRPr lang="en-US" sz="2400" kern="0" dirty="0">
              <a:solidFill>
                <a:srgbClr val="220011"/>
              </a:solidFill>
              <a:latin typeface="Arial"/>
            </a:endParaRPr>
          </a:p>
          <a:p>
            <a:pPr lvl="0" eaLnBrk="0" fontAlgn="base" hangingPunct="0">
              <a:spcAft>
                <a:spcPct val="0"/>
              </a:spcAft>
              <a:buClr>
                <a:srgbClr val="220011"/>
              </a:buClr>
              <a:buSzTx/>
              <a:buFont typeface="Wingdings" pitchFamily="2" charset="2"/>
              <a:buChar char="Ø"/>
              <a:defRPr/>
            </a:pPr>
            <a:r>
              <a:rPr lang="en-US" sz="2400" kern="0" dirty="0">
                <a:solidFill>
                  <a:srgbClr val="220011"/>
                </a:solidFill>
                <a:latin typeface="Arial"/>
              </a:rPr>
              <a:t>Data Publications and Public Access (COGR)</a:t>
            </a:r>
          </a:p>
          <a:p>
            <a:pPr lvl="1" eaLnBrk="0" fontAlgn="base" hangingPunct="0">
              <a:spcAft>
                <a:spcPct val="0"/>
              </a:spcAft>
              <a:buClr>
                <a:srgbClr val="220011"/>
              </a:buClr>
              <a:buSzTx/>
              <a:buFont typeface="Wingdings" pitchFamily="2" charset="2"/>
              <a:buChar char="Ø"/>
              <a:defRPr/>
            </a:pPr>
            <a:r>
              <a:rPr lang="en-US" sz="2000" kern="0" dirty="0">
                <a:solidFill>
                  <a:srgbClr val="220011"/>
                </a:solidFill>
                <a:latin typeface="Arial"/>
              </a:rPr>
              <a:t>Public access vs. confidentiality</a:t>
            </a:r>
          </a:p>
          <a:p>
            <a:endParaRPr lang="en-US" dirty="0"/>
          </a:p>
        </p:txBody>
      </p:sp>
    </p:spTree>
    <p:extLst>
      <p:ext uri="{BB962C8B-B14F-4D97-AF65-F5344CB8AC3E}">
        <p14:creationId xmlns:p14="http://schemas.microsoft.com/office/powerpoint/2010/main" val="7972185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a:solidFill>
                  <a:schemeClr val="accent6"/>
                </a:solidFill>
                <a:effectLst>
                  <a:outerShdw blurRad="38100" dist="38100" dir="2700000" algn="tl">
                    <a:srgbClr val="000000">
                      <a:alpha val="43137"/>
                    </a:srgbClr>
                  </a:outerShdw>
                </a:effectLst>
                <a:latin typeface="Century Gothic" pitchFamily="34" charset="0"/>
              </a:rPr>
              <a:t>Hot Topics in Research Administration</a:t>
            </a:r>
          </a:p>
        </p:txBody>
      </p:sp>
      <p:sp>
        <p:nvSpPr>
          <p:cNvPr id="4" name="Content Placeholder 3"/>
          <p:cNvSpPr>
            <a:spLocks noGrp="1"/>
          </p:cNvSpPr>
          <p:nvPr>
            <p:ph sz="quarter" idx="1"/>
          </p:nvPr>
        </p:nvSpPr>
        <p:spPr>
          <a:xfrm>
            <a:off x="457200" y="1371600"/>
            <a:ext cx="8077200" cy="4648200"/>
          </a:xfrm>
        </p:spPr>
        <p:txBody>
          <a:bodyPr>
            <a:normAutofit/>
          </a:bodyPr>
          <a:lstStyle/>
          <a:p>
            <a:pPr>
              <a:buClrTx/>
              <a:buFont typeface="Wingdings" pitchFamily="2" charset="2"/>
              <a:buChar char="Ø"/>
              <a:defRPr/>
            </a:pPr>
            <a:r>
              <a:rPr lang="en-US" sz="2400" dirty="0">
                <a:latin typeface="Arial" pitchFamily="34" charset="0"/>
                <a:cs typeface="Arial" pitchFamily="34" charset="0"/>
              </a:rPr>
              <a:t>National Center for Advancing Translational Science</a:t>
            </a:r>
          </a:p>
          <a:p>
            <a:pPr>
              <a:buClrTx/>
              <a:buFont typeface="Wingdings" pitchFamily="2" charset="2"/>
              <a:buChar char="Ø"/>
              <a:defRPr/>
            </a:pPr>
            <a:r>
              <a:rPr lang="en-US" sz="2400" dirty="0" smtClean="0">
                <a:latin typeface="Arial" pitchFamily="34" charset="0"/>
                <a:cs typeface="Arial" pitchFamily="34" charset="0"/>
              </a:rPr>
              <a:t>New </a:t>
            </a:r>
            <a:r>
              <a:rPr lang="en-US" sz="2400" dirty="0">
                <a:latin typeface="Arial" pitchFamily="34" charset="0"/>
                <a:cs typeface="Arial" pitchFamily="34" charset="0"/>
              </a:rPr>
              <a:t>therapeutic uses of </a:t>
            </a:r>
            <a:r>
              <a:rPr lang="en-US" sz="2400" dirty="0" err="1">
                <a:latin typeface="Arial" pitchFamily="34" charset="0"/>
                <a:cs typeface="Arial" pitchFamily="34" charset="0"/>
              </a:rPr>
              <a:t>pharma</a:t>
            </a:r>
            <a:r>
              <a:rPr lang="en-US" sz="2400" dirty="0">
                <a:latin typeface="Arial" pitchFamily="34" charset="0"/>
                <a:cs typeface="Arial" pitchFamily="34" charset="0"/>
              </a:rPr>
              <a:t> companies</a:t>
            </a:r>
          </a:p>
          <a:p>
            <a:pPr>
              <a:buClrTx/>
              <a:buFont typeface="Wingdings" pitchFamily="2" charset="2"/>
              <a:buChar char="Ø"/>
              <a:defRPr/>
            </a:pPr>
            <a:r>
              <a:rPr lang="en-US" sz="2400" dirty="0" smtClean="0">
                <a:latin typeface="Arial" pitchFamily="34" charset="0"/>
                <a:cs typeface="Arial" pitchFamily="34" charset="0"/>
              </a:rPr>
              <a:t>CDA’s</a:t>
            </a:r>
            <a:endParaRPr lang="en-US" sz="2400" dirty="0">
              <a:latin typeface="Arial" pitchFamily="34" charset="0"/>
              <a:cs typeface="Arial" pitchFamily="34" charset="0"/>
            </a:endParaRPr>
          </a:p>
          <a:p>
            <a:pPr>
              <a:buClrTx/>
              <a:buFont typeface="Wingdings" pitchFamily="2" charset="2"/>
              <a:buChar char="Ø"/>
              <a:defRPr/>
            </a:pPr>
            <a:r>
              <a:rPr lang="en-US" sz="2400" dirty="0" smtClean="0">
                <a:latin typeface="Arial" pitchFamily="34" charset="0"/>
                <a:cs typeface="Arial" pitchFamily="34" charset="0"/>
              </a:rPr>
              <a:t>Cooperative </a:t>
            </a:r>
            <a:r>
              <a:rPr lang="en-US" sz="2400" dirty="0">
                <a:latin typeface="Arial" pitchFamily="34" charset="0"/>
                <a:cs typeface="Arial" pitchFamily="34" charset="0"/>
              </a:rPr>
              <a:t>Research Agreements</a:t>
            </a:r>
          </a:p>
          <a:p>
            <a:pPr>
              <a:buClrTx/>
              <a:buFont typeface="Wingdings" pitchFamily="2" charset="2"/>
              <a:buChar char="Ø"/>
              <a:defRPr/>
            </a:pPr>
            <a:endParaRPr lang="en-US" sz="2400" dirty="0">
              <a:latin typeface="Arial" pitchFamily="34" charset="0"/>
              <a:cs typeface="Arial" pitchFamily="34" charset="0"/>
            </a:endParaRPr>
          </a:p>
          <a:p>
            <a:pPr>
              <a:buClrTx/>
              <a:buFont typeface="Wingdings" pitchFamily="2" charset="2"/>
              <a:buChar char="Ø"/>
              <a:defRPr/>
            </a:pPr>
            <a:r>
              <a:rPr lang="en-US" sz="2400" dirty="0">
                <a:latin typeface="Arial" pitchFamily="34" charset="0"/>
                <a:cs typeface="Arial" pitchFamily="34" charset="0"/>
              </a:rPr>
              <a:t>University – Industry Relationships</a:t>
            </a:r>
          </a:p>
          <a:p>
            <a:pPr lvl="1">
              <a:buClrTx/>
              <a:buFont typeface="Wingdings" pitchFamily="2" charset="2"/>
              <a:buChar char="Ø"/>
              <a:defRPr/>
            </a:pPr>
            <a:r>
              <a:rPr lang="en-US" sz="2400" dirty="0" smtClean="0">
                <a:latin typeface="Arial" pitchFamily="34" charset="0"/>
                <a:cs typeface="Arial" pitchFamily="34" charset="0"/>
              </a:rPr>
              <a:t>Penn </a:t>
            </a:r>
            <a:r>
              <a:rPr lang="en-US" sz="2400" dirty="0">
                <a:latin typeface="Arial" pitchFamily="34" charset="0"/>
                <a:cs typeface="Arial" pitchFamily="34" charset="0"/>
              </a:rPr>
              <a:t>State &amp; Univ. of </a:t>
            </a:r>
            <a:r>
              <a:rPr lang="en-US" sz="2400" dirty="0" err="1">
                <a:latin typeface="Arial" pitchFamily="34" charset="0"/>
                <a:cs typeface="Arial" pitchFamily="34" charset="0"/>
              </a:rPr>
              <a:t>Minn</a:t>
            </a:r>
            <a:r>
              <a:rPr lang="en-US" sz="2400" dirty="0">
                <a:latin typeface="Arial" pitchFamily="34" charset="0"/>
                <a:cs typeface="Arial" pitchFamily="34" charset="0"/>
              </a:rPr>
              <a:t> – IP Waiver</a:t>
            </a:r>
          </a:p>
        </p:txBody>
      </p:sp>
      <p:sp>
        <p:nvSpPr>
          <p:cNvPr id="6" name="TextBox 5"/>
          <p:cNvSpPr txBox="1"/>
          <p:nvPr/>
        </p:nvSpPr>
        <p:spPr>
          <a:xfrm>
            <a:off x="141514" y="6401582"/>
            <a:ext cx="8915400" cy="369332"/>
          </a:xfrm>
          <a:prstGeom prst="rect">
            <a:avLst/>
          </a:prstGeom>
          <a:noFill/>
        </p:spPr>
        <p:txBody>
          <a:bodyPr wrap="square" rtlCol="0">
            <a:spAutoFit/>
          </a:bodyPr>
          <a:lstStyle/>
          <a:p>
            <a:pPr algn="ctr"/>
            <a:r>
              <a:rPr lang="en-US" b="1" dirty="0">
                <a:latin typeface="Century Gothic" pitchFamily="34" charset="0"/>
              </a:rPr>
              <a:t>INTRODUCTION TO </a:t>
            </a:r>
            <a:r>
              <a:rPr lang="en-US" b="1" dirty="0" smtClean="0">
                <a:latin typeface="Century Gothic" pitchFamily="34" charset="0"/>
              </a:rPr>
              <a:t>SPaRKS2</a:t>
            </a:r>
            <a:endParaRPr lang="en-US" b="1" dirty="0">
              <a:latin typeface="Century Gothic" pitchFamily="34" charset="0"/>
            </a:endParaRPr>
          </a:p>
        </p:txBody>
      </p:sp>
    </p:spTree>
    <p:extLst>
      <p:ext uri="{BB962C8B-B14F-4D97-AF65-F5344CB8AC3E}">
        <p14:creationId xmlns:p14="http://schemas.microsoft.com/office/powerpoint/2010/main" val="4804323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Content Placeholder 6"/>
          <p:cNvSpPr>
            <a:spLocks noGrp="1"/>
          </p:cNvSpPr>
          <p:nvPr/>
        </p:nvSpPr>
        <p:spPr>
          <a:xfrm>
            <a:off x="337457" y="1219200"/>
            <a:ext cx="8104325" cy="4305300"/>
          </a:xfrm>
          <a:prstGeom prst="rect">
            <a:avLst/>
          </a:prstGeom>
        </p:spPr>
        <p:txBody>
          <a:bodyPr vert="horz" lIns="91440" tIns="45720" rIns="91440" bIns="45720" rtlCol="0">
            <a:normAutofit/>
          </a:bodyPr>
          <a:lstStyle>
            <a:lvl1pPr marL="173038" indent="-173038" algn="l" defTabSz="914400" rtl="0" eaLnBrk="1" latinLnBrk="0" hangingPunct="1">
              <a:lnSpc>
                <a:spcPts val="2600"/>
              </a:lnSpc>
              <a:spcBef>
                <a:spcPct val="20000"/>
              </a:spcBef>
              <a:buClr>
                <a:schemeClr val="accent1">
                  <a:lumMod val="20000"/>
                  <a:lumOff val="80000"/>
                </a:schemeClr>
              </a:buClr>
              <a:buSzPct val="70000"/>
              <a:buFont typeface="Arial" pitchFamily="34" charset="0"/>
              <a:buChar char="•"/>
              <a:defRPr sz="2400" b="0" kern="1200">
                <a:solidFill>
                  <a:schemeClr val="tx2">
                    <a:lumMod val="75000"/>
                  </a:schemeClr>
                </a:solidFill>
                <a:latin typeface="+mn-lt"/>
                <a:ea typeface="+mn-ea"/>
                <a:cs typeface="Segoe UI" pitchFamily="34" charset="0"/>
              </a:defRPr>
            </a:lvl1pPr>
            <a:lvl2pPr marL="684213" indent="-227013" algn="l" defTabSz="914400" rtl="0" eaLnBrk="1" latinLnBrk="0" hangingPunct="1">
              <a:lnSpc>
                <a:spcPts val="26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2pPr>
            <a:lvl3pPr marL="1087438" indent="-173038" algn="l" defTabSz="914400" rtl="0" eaLnBrk="1" latinLnBrk="0" hangingPunct="1">
              <a:lnSpc>
                <a:spcPts val="2600"/>
              </a:lnSpc>
              <a:spcBef>
                <a:spcPct val="20000"/>
              </a:spcBef>
              <a:buClr>
                <a:schemeClr val="accent1">
                  <a:lumMod val="20000"/>
                  <a:lumOff val="80000"/>
                </a:schemeClr>
              </a:buClr>
              <a:buSzPct val="70000"/>
              <a:buFont typeface="Arial" pitchFamily="34" charset="0"/>
              <a:buChar char="•"/>
              <a:defRPr sz="1800" kern="1200">
                <a:solidFill>
                  <a:schemeClr val="tx2">
                    <a:lumMod val="75000"/>
                  </a:schemeClr>
                </a:solidFill>
                <a:latin typeface="+mn-lt"/>
                <a:ea typeface="+mn-ea"/>
                <a:cs typeface="Segoe UI" pitchFamily="34" charset="0"/>
              </a:defRPr>
            </a:lvl3pPr>
            <a:lvl4pPr marL="1541463" indent="-169863" algn="l" defTabSz="914400" rtl="0" eaLnBrk="1" latinLnBrk="0" hangingPunct="1">
              <a:lnSpc>
                <a:spcPts val="2600"/>
              </a:lnSpc>
              <a:spcBef>
                <a:spcPct val="20000"/>
              </a:spcBef>
              <a:buClr>
                <a:schemeClr val="accent1">
                  <a:lumMod val="20000"/>
                  <a:lumOff val="80000"/>
                </a:schemeClr>
              </a:buClr>
              <a:buSzPct val="70000"/>
              <a:buFont typeface="Arial" pitchFamily="34" charset="0"/>
              <a:buChar char="•"/>
              <a:defRPr sz="1600" kern="1200">
                <a:solidFill>
                  <a:schemeClr val="tx2">
                    <a:lumMod val="75000"/>
                  </a:schemeClr>
                </a:solidFill>
                <a:latin typeface="+mn-lt"/>
                <a:ea typeface="+mn-ea"/>
                <a:cs typeface="Segoe UI" pitchFamily="34" charset="0"/>
              </a:defRPr>
            </a:lvl4pPr>
            <a:lvl5pPr marL="2001838" indent="-173038" algn="l" defTabSz="914400" rtl="0" eaLnBrk="1" latinLnBrk="0" hangingPunct="1">
              <a:lnSpc>
                <a:spcPts val="2600"/>
              </a:lnSpc>
              <a:spcBef>
                <a:spcPct val="20000"/>
              </a:spcBef>
              <a:buClr>
                <a:schemeClr val="accent1">
                  <a:lumMod val="20000"/>
                  <a:lumOff val="80000"/>
                </a:schemeClr>
              </a:buClr>
              <a:buSzPct val="70000"/>
              <a:buFont typeface="Arial" pitchFamily="34" charset="0"/>
              <a:buChar char="•"/>
              <a:defRPr sz="1400" kern="1200">
                <a:solidFill>
                  <a:schemeClr val="tx2">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0" indent="-342900" eaLnBrk="0" fontAlgn="base" hangingPunct="0">
              <a:lnSpc>
                <a:spcPct val="100000"/>
              </a:lnSpc>
              <a:spcAft>
                <a:spcPct val="0"/>
              </a:spcAft>
              <a:buClr>
                <a:srgbClr val="220011"/>
              </a:buClr>
              <a:buSzTx/>
              <a:buFont typeface="Wingdings" pitchFamily="2" charset="2"/>
              <a:buChar char="Ø"/>
              <a:defRPr/>
            </a:pPr>
            <a:r>
              <a:rPr lang="en-US" sz="2800" kern="0" dirty="0">
                <a:solidFill>
                  <a:srgbClr val="220011"/>
                </a:solidFill>
                <a:latin typeface="Arial"/>
                <a:cs typeface="+mn-cs"/>
              </a:rPr>
              <a:t>NSF Initiative – Strengthening Science &amp; Engineering Enterprises</a:t>
            </a:r>
          </a:p>
          <a:p>
            <a:pPr lvl="0" eaLnBrk="0" fontAlgn="base" hangingPunct="0">
              <a:lnSpc>
                <a:spcPct val="100000"/>
              </a:lnSpc>
              <a:spcAft>
                <a:spcPct val="0"/>
              </a:spcAft>
              <a:buClr>
                <a:srgbClr val="220011"/>
              </a:buClr>
              <a:buSzTx/>
              <a:buFont typeface="Wingdings" pitchFamily="2" charset="2"/>
              <a:buChar char="Ø"/>
              <a:defRPr/>
            </a:pPr>
            <a:r>
              <a:rPr lang="en-US" sz="2800" kern="0" dirty="0" smtClean="0">
                <a:solidFill>
                  <a:srgbClr val="220011"/>
                </a:solidFill>
                <a:latin typeface="Arial"/>
                <a:cs typeface="+mn-cs"/>
              </a:rPr>
              <a:t> US-Ignite </a:t>
            </a:r>
            <a:r>
              <a:rPr lang="en-US" sz="2800" kern="0" dirty="0">
                <a:solidFill>
                  <a:srgbClr val="220011"/>
                </a:solidFill>
                <a:latin typeface="Arial"/>
                <a:cs typeface="+mn-cs"/>
              </a:rPr>
              <a:t>– public &amp; private next generation internet applications </a:t>
            </a:r>
            <a:r>
              <a:rPr lang="en-US" sz="2000" kern="0" dirty="0">
                <a:solidFill>
                  <a:srgbClr val="220011"/>
                </a:solidFill>
                <a:latin typeface="Arial"/>
                <a:cs typeface="+mn-cs"/>
              </a:rPr>
              <a:t>(</a:t>
            </a:r>
            <a:r>
              <a:rPr lang="en-US" sz="2000" kern="0" dirty="0">
                <a:solidFill>
                  <a:srgbClr val="220011"/>
                </a:solidFill>
                <a:latin typeface="Arial"/>
                <a:cs typeface="+mn-cs"/>
                <a:hlinkClick r:id="rId2"/>
              </a:rPr>
              <a:t>http://us-ignite.org/</a:t>
            </a:r>
            <a:r>
              <a:rPr lang="en-US" sz="2000" kern="0" dirty="0">
                <a:solidFill>
                  <a:srgbClr val="220011"/>
                </a:solidFill>
                <a:latin typeface="Arial"/>
                <a:cs typeface="+mn-cs"/>
              </a:rPr>
              <a:t>)</a:t>
            </a:r>
          </a:p>
          <a:p>
            <a:pPr lvl="0" eaLnBrk="0" fontAlgn="base" hangingPunct="0">
              <a:lnSpc>
                <a:spcPct val="100000"/>
              </a:lnSpc>
              <a:spcAft>
                <a:spcPct val="0"/>
              </a:spcAft>
              <a:buClr>
                <a:srgbClr val="220011"/>
              </a:buClr>
              <a:buSzTx/>
              <a:buFont typeface="Wingdings" pitchFamily="2" charset="2"/>
              <a:buChar char="Ø"/>
              <a:defRPr/>
            </a:pPr>
            <a:endParaRPr lang="en-US" sz="2800" kern="0" dirty="0">
              <a:solidFill>
                <a:srgbClr val="220011"/>
              </a:solidFill>
              <a:latin typeface="Arial"/>
              <a:cs typeface="+mn-cs"/>
            </a:endParaRPr>
          </a:p>
          <a:p>
            <a:pPr lvl="0" eaLnBrk="0" fontAlgn="base" hangingPunct="0">
              <a:lnSpc>
                <a:spcPct val="100000"/>
              </a:lnSpc>
              <a:spcAft>
                <a:spcPct val="0"/>
              </a:spcAft>
              <a:buClr>
                <a:srgbClr val="220011"/>
              </a:buClr>
              <a:buSzTx/>
              <a:buFont typeface="Wingdings" pitchFamily="2" charset="2"/>
              <a:buChar char="Ø"/>
              <a:defRPr/>
            </a:pPr>
            <a:r>
              <a:rPr lang="en-US" sz="2800" kern="0" dirty="0" smtClean="0">
                <a:solidFill>
                  <a:srgbClr val="220011"/>
                </a:solidFill>
                <a:latin typeface="Arial"/>
                <a:cs typeface="+mn-cs"/>
              </a:rPr>
              <a:t>NSF </a:t>
            </a:r>
            <a:r>
              <a:rPr lang="en-US" sz="2800" kern="0" dirty="0">
                <a:solidFill>
                  <a:srgbClr val="220011"/>
                </a:solidFill>
                <a:latin typeface="Arial"/>
                <a:cs typeface="+mn-cs"/>
              </a:rPr>
              <a:t>innovation Corporations I-Corps </a:t>
            </a:r>
          </a:p>
          <a:p>
            <a:pPr marL="0" lvl="0" indent="0" eaLnBrk="0" fontAlgn="base" hangingPunct="0">
              <a:lnSpc>
                <a:spcPct val="100000"/>
              </a:lnSpc>
              <a:spcAft>
                <a:spcPct val="0"/>
              </a:spcAft>
              <a:buClr>
                <a:srgbClr val="220011"/>
              </a:buClr>
              <a:buSzTx/>
              <a:buNone/>
              <a:defRPr/>
            </a:pPr>
            <a:r>
              <a:rPr lang="en-US" sz="2800" kern="0" dirty="0">
                <a:solidFill>
                  <a:srgbClr val="220011"/>
                </a:solidFill>
                <a:latin typeface="Arial"/>
                <a:cs typeface="+mn-cs"/>
                <a:hlinkClick r:id="rId3"/>
              </a:rPr>
              <a:t>http://www.nsf.gov/news/special_reports/i-corps/</a:t>
            </a:r>
            <a:endParaRPr lang="en-US" sz="2800" kern="0" dirty="0">
              <a:solidFill>
                <a:srgbClr val="220011"/>
              </a:solidFill>
              <a:latin typeface="Arial"/>
              <a:cs typeface="+mn-cs"/>
            </a:endParaRPr>
          </a:p>
          <a:p>
            <a:pPr marL="457200" lvl="1" indent="0">
              <a:spcBef>
                <a:spcPts val="1200"/>
              </a:spcBef>
              <a:buNone/>
            </a:pPr>
            <a:endParaRPr lang="en-US" dirty="0" smtClean="0">
              <a:latin typeface="Century Gothic" pitchFamily="34" charset="0"/>
            </a:endParaRPr>
          </a:p>
        </p:txBody>
      </p:sp>
      <p:sp>
        <p:nvSpPr>
          <p:cNvPr id="10" name="Title 2"/>
          <p:cNvSpPr txBox="1">
            <a:spLocks/>
          </p:cNvSpPr>
          <p:nvPr/>
        </p:nvSpPr>
        <p:spPr>
          <a:xfrm>
            <a:off x="304800" y="457200"/>
            <a:ext cx="8686800" cy="838200"/>
          </a:xfrm>
          <a:prstGeom prst="rect">
            <a:avLst/>
          </a:prstGeom>
        </p:spPr>
        <p:txBody>
          <a:bodyPr vert="horz" anchor="ctr">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3000" b="1" dirty="0">
                <a:solidFill>
                  <a:schemeClr val="accent6"/>
                </a:solidFill>
                <a:effectLst>
                  <a:outerShdw blurRad="38100" dist="38100" dir="2700000" algn="tl">
                    <a:srgbClr val="000000">
                      <a:alpha val="43137"/>
                    </a:srgbClr>
                  </a:outerShdw>
                </a:effectLst>
                <a:latin typeface="Century Gothic" pitchFamily="34" charset="0"/>
              </a:rPr>
              <a:t>Hot Topics in Research Administration</a:t>
            </a:r>
          </a:p>
        </p:txBody>
      </p:sp>
      <p:sp>
        <p:nvSpPr>
          <p:cNvPr id="11" name="TextBox 10"/>
          <p:cNvSpPr txBox="1"/>
          <p:nvPr/>
        </p:nvSpPr>
        <p:spPr>
          <a:xfrm>
            <a:off x="190500" y="6477000"/>
            <a:ext cx="8915400" cy="369332"/>
          </a:xfrm>
          <a:prstGeom prst="rect">
            <a:avLst/>
          </a:prstGeom>
          <a:noFill/>
        </p:spPr>
        <p:txBody>
          <a:bodyPr wrap="square" rtlCol="0">
            <a:spAutoFit/>
          </a:bodyPr>
          <a:lstStyle/>
          <a:p>
            <a:pPr algn="ctr"/>
            <a:r>
              <a:rPr lang="en-US" b="1" dirty="0" smtClean="0">
                <a:effectLst>
                  <a:outerShdw blurRad="38100" dist="38100" dir="2700000" algn="tl">
                    <a:srgbClr val="000000">
                      <a:alpha val="43137"/>
                    </a:srgbClr>
                  </a:outerShdw>
                </a:effectLst>
                <a:latin typeface="Century Gothic" pitchFamily="34" charset="0"/>
              </a:rPr>
              <a:t>INTRODUCTION TO SPARKS2</a:t>
            </a:r>
            <a:endParaRPr lang="en-US" b="1" dirty="0">
              <a:effectLst>
                <a:outerShdw blurRad="38100" dist="38100" dir="2700000" algn="tl">
                  <a:srgbClr val="000000">
                    <a:alpha val="43137"/>
                  </a:srgbClr>
                </a:outerShdw>
              </a:effectLst>
              <a:latin typeface="Century Gothic" pitchFamily="34" charset="0"/>
            </a:endParaRPr>
          </a:p>
        </p:txBody>
      </p:sp>
    </p:spTree>
    <p:extLst>
      <p:ext uri="{BB962C8B-B14F-4D97-AF65-F5344CB8AC3E}">
        <p14:creationId xmlns:p14="http://schemas.microsoft.com/office/powerpoint/2010/main" val="33520825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p:cNvSpPr>
          <p:nvPr>
            <p:ph type="title"/>
          </p:nvPr>
        </p:nvSpPr>
        <p:spPr>
          <a:xfrm>
            <a:off x="304800" y="457200"/>
            <a:ext cx="8686800" cy="838200"/>
          </a:xfrm>
        </p:spPr>
        <p:txBody>
          <a:bodyPr>
            <a:normAutofit/>
          </a:bodyPr>
          <a:lstStyle/>
          <a:p>
            <a:r>
              <a:rPr lang="en-US" sz="3000" b="1" dirty="0">
                <a:solidFill>
                  <a:schemeClr val="accent6"/>
                </a:solidFill>
                <a:effectLst>
                  <a:outerShdw blurRad="38100" dist="38100" dir="2700000" algn="tl">
                    <a:srgbClr val="000000">
                      <a:alpha val="43137"/>
                    </a:srgbClr>
                  </a:outerShdw>
                </a:effectLst>
                <a:latin typeface="Century Gothic" pitchFamily="34" charset="0"/>
              </a:rPr>
              <a:t>Hot Topics in Research Administration</a:t>
            </a:r>
          </a:p>
        </p:txBody>
      </p:sp>
      <p:sp>
        <p:nvSpPr>
          <p:cNvPr id="11" name="TextBox 10"/>
          <p:cNvSpPr txBox="1"/>
          <p:nvPr/>
        </p:nvSpPr>
        <p:spPr>
          <a:xfrm>
            <a:off x="141514" y="6477000"/>
            <a:ext cx="8915400" cy="369332"/>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latin typeface="Century Gothic" pitchFamily="34" charset="0"/>
              </a:rPr>
              <a:t>INTRODUCTION TO </a:t>
            </a:r>
            <a:r>
              <a:rPr lang="en-US" b="1" dirty="0" smtClean="0">
                <a:effectLst>
                  <a:outerShdw blurRad="38100" dist="38100" dir="2700000" algn="tl">
                    <a:srgbClr val="000000">
                      <a:alpha val="43137"/>
                    </a:srgbClr>
                  </a:outerShdw>
                </a:effectLst>
                <a:latin typeface="Century Gothic" pitchFamily="34" charset="0"/>
              </a:rPr>
              <a:t>SPARKS2</a:t>
            </a:r>
            <a:endParaRPr lang="en-US" b="1" dirty="0">
              <a:effectLst>
                <a:outerShdw blurRad="38100" dist="38100" dir="2700000" algn="tl">
                  <a:srgbClr val="000000">
                    <a:alpha val="43137"/>
                  </a:srgbClr>
                </a:outerShdw>
              </a:effectLst>
              <a:latin typeface="Century Gothic" pitchFamily="34" charset="0"/>
            </a:endParaRPr>
          </a:p>
        </p:txBody>
      </p:sp>
      <p:sp>
        <p:nvSpPr>
          <p:cNvPr id="2" name="Rectangle 1"/>
          <p:cNvSpPr/>
          <p:nvPr/>
        </p:nvSpPr>
        <p:spPr>
          <a:xfrm>
            <a:off x="288471" y="1219200"/>
            <a:ext cx="8621486" cy="5115246"/>
          </a:xfrm>
          <a:prstGeom prst="rect">
            <a:avLst/>
          </a:prstGeom>
        </p:spPr>
        <p:txBody>
          <a:bodyPr wrap="square">
            <a:spAutoFit/>
          </a:bodyPr>
          <a:lstStyle/>
          <a:p>
            <a:pPr marL="342900" lvl="0" indent="-342900" eaLnBrk="0" fontAlgn="base" hangingPunct="0">
              <a:spcBef>
                <a:spcPct val="20000"/>
              </a:spcBef>
              <a:spcAft>
                <a:spcPct val="0"/>
              </a:spcAft>
              <a:buClr>
                <a:srgbClr val="220011"/>
              </a:buClr>
              <a:buFont typeface="Wingdings" pitchFamily="2" charset="2"/>
              <a:buChar char="Ø"/>
              <a:defRPr/>
            </a:pPr>
            <a:r>
              <a:rPr lang="en-US" sz="2400" kern="0" dirty="0">
                <a:solidFill>
                  <a:srgbClr val="220011"/>
                </a:solidFill>
                <a:latin typeface="Arial"/>
              </a:rPr>
              <a:t>Council on Financial Assistance Reform (COFAR) </a:t>
            </a:r>
            <a:endParaRPr lang="en-US" sz="2400" kern="0" dirty="0" smtClean="0">
              <a:solidFill>
                <a:srgbClr val="220011"/>
              </a:solidFill>
              <a:latin typeface="Arial"/>
            </a:endParaRPr>
          </a:p>
          <a:p>
            <a:pPr lvl="0" eaLnBrk="0" fontAlgn="base" hangingPunct="0">
              <a:spcBef>
                <a:spcPct val="20000"/>
              </a:spcBef>
              <a:spcAft>
                <a:spcPct val="0"/>
              </a:spcAft>
              <a:buClr>
                <a:srgbClr val="220011"/>
              </a:buClr>
              <a:defRPr/>
            </a:pPr>
            <a:r>
              <a:rPr lang="en-US" sz="2400" kern="0" dirty="0">
                <a:solidFill>
                  <a:srgbClr val="220011"/>
                </a:solidFill>
                <a:latin typeface="Arial"/>
              </a:rPr>
              <a:t> </a:t>
            </a:r>
            <a:r>
              <a:rPr lang="en-US" sz="2400" kern="0" dirty="0" smtClean="0">
                <a:solidFill>
                  <a:srgbClr val="220011"/>
                </a:solidFill>
                <a:latin typeface="Arial"/>
              </a:rPr>
              <a:t>    </a:t>
            </a:r>
            <a:r>
              <a:rPr lang="en-US" sz="2000" kern="0" dirty="0" err="1" smtClean="0">
                <a:solidFill>
                  <a:srgbClr val="220011"/>
                </a:solidFill>
                <a:latin typeface="Arial"/>
              </a:rPr>
              <a:t>eRA</a:t>
            </a:r>
            <a:r>
              <a:rPr lang="en-US" sz="2000" kern="0" dirty="0" smtClean="0">
                <a:solidFill>
                  <a:srgbClr val="220011"/>
                </a:solidFill>
                <a:latin typeface="Arial"/>
              </a:rPr>
              <a:t> </a:t>
            </a:r>
            <a:r>
              <a:rPr lang="en-US" sz="2000" kern="0" dirty="0">
                <a:solidFill>
                  <a:srgbClr val="220011"/>
                </a:solidFill>
                <a:latin typeface="Arial"/>
              </a:rPr>
              <a:t>COFAR Reforming grants)</a:t>
            </a:r>
          </a:p>
          <a:p>
            <a:pPr marL="342900" lvl="0" indent="-342900" eaLnBrk="0" fontAlgn="base" hangingPunct="0">
              <a:spcBef>
                <a:spcPct val="20000"/>
              </a:spcBef>
              <a:spcAft>
                <a:spcPct val="0"/>
              </a:spcAft>
              <a:buClr>
                <a:srgbClr val="220011"/>
              </a:buClr>
              <a:buFont typeface="Wingdings" pitchFamily="2" charset="2"/>
              <a:buChar char="Ø"/>
              <a:defRPr/>
            </a:pPr>
            <a:endParaRPr lang="en-US" sz="2400" kern="0" dirty="0">
              <a:solidFill>
                <a:srgbClr val="220011"/>
              </a:solidFill>
              <a:latin typeface="Arial"/>
            </a:endParaRPr>
          </a:p>
          <a:p>
            <a:pPr marL="342900" lvl="0" indent="-342900" eaLnBrk="0" fontAlgn="base" hangingPunct="0">
              <a:spcBef>
                <a:spcPct val="20000"/>
              </a:spcBef>
              <a:spcAft>
                <a:spcPct val="0"/>
              </a:spcAft>
              <a:buClr>
                <a:srgbClr val="220011"/>
              </a:buClr>
              <a:buFont typeface="Wingdings" pitchFamily="2" charset="2"/>
              <a:buChar char="Ø"/>
              <a:defRPr/>
            </a:pPr>
            <a:r>
              <a:rPr lang="en-US" sz="2400" kern="0" dirty="0">
                <a:solidFill>
                  <a:srgbClr val="220011"/>
                </a:solidFill>
                <a:latin typeface="Arial"/>
              </a:rPr>
              <a:t>COFAR has led several efforts to improve delivery, management, coordination, and accountability of Federal grants and cooperative agreements. The COFAR continues to engage with stakeholders including Congress, Federal Agencies, state, local, and tribal governments, institutions of higher education, nonprofit organizations, Federal Councils including the Government Accountability and Transparency Board, and other groups to foster more efficient Federal financial management, ultimately for better outcomes for Federal grants.</a:t>
            </a:r>
          </a:p>
        </p:txBody>
      </p:sp>
    </p:spTree>
    <p:extLst>
      <p:ext uri="{BB962C8B-B14F-4D97-AF65-F5344CB8AC3E}">
        <p14:creationId xmlns:p14="http://schemas.microsoft.com/office/powerpoint/2010/main" val="24895104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6"/>
          <p:cNvSpPr>
            <a:spLocks noGrp="1"/>
          </p:cNvSpPr>
          <p:nvPr/>
        </p:nvSpPr>
        <p:spPr>
          <a:xfrm>
            <a:off x="520193" y="1447800"/>
            <a:ext cx="8158042" cy="4344182"/>
          </a:xfrm>
          <a:prstGeom prst="rect">
            <a:avLst/>
          </a:prstGeom>
        </p:spPr>
        <p:txBody>
          <a:bodyPr vert="horz" lIns="91440" tIns="45720" rIns="91440" bIns="45720" rtlCol="0">
            <a:normAutofit/>
          </a:bodyPr>
          <a:lstStyle>
            <a:lvl1pPr marL="173038" indent="-173038" algn="l" defTabSz="914400" rtl="0" eaLnBrk="1" latinLnBrk="0" hangingPunct="1">
              <a:lnSpc>
                <a:spcPts val="2600"/>
              </a:lnSpc>
              <a:spcBef>
                <a:spcPct val="20000"/>
              </a:spcBef>
              <a:buClr>
                <a:schemeClr val="accent1">
                  <a:lumMod val="20000"/>
                  <a:lumOff val="80000"/>
                </a:schemeClr>
              </a:buClr>
              <a:buSzPct val="70000"/>
              <a:buFont typeface="Arial" pitchFamily="34" charset="0"/>
              <a:buChar char="•"/>
              <a:defRPr sz="2400" b="0" kern="1200">
                <a:solidFill>
                  <a:schemeClr val="tx2">
                    <a:lumMod val="75000"/>
                  </a:schemeClr>
                </a:solidFill>
                <a:latin typeface="+mn-lt"/>
                <a:ea typeface="+mn-ea"/>
                <a:cs typeface="Segoe UI" pitchFamily="34" charset="0"/>
              </a:defRPr>
            </a:lvl1pPr>
            <a:lvl2pPr marL="684213" indent="-227013" algn="l" defTabSz="914400" rtl="0" eaLnBrk="1" latinLnBrk="0" hangingPunct="1">
              <a:lnSpc>
                <a:spcPts val="26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2pPr>
            <a:lvl3pPr marL="1087438" indent="-173038" algn="l" defTabSz="914400" rtl="0" eaLnBrk="1" latinLnBrk="0" hangingPunct="1">
              <a:lnSpc>
                <a:spcPts val="2600"/>
              </a:lnSpc>
              <a:spcBef>
                <a:spcPct val="20000"/>
              </a:spcBef>
              <a:buClr>
                <a:schemeClr val="accent1">
                  <a:lumMod val="20000"/>
                  <a:lumOff val="80000"/>
                </a:schemeClr>
              </a:buClr>
              <a:buSzPct val="70000"/>
              <a:buFont typeface="Arial" pitchFamily="34" charset="0"/>
              <a:buChar char="•"/>
              <a:defRPr sz="1800" kern="1200">
                <a:solidFill>
                  <a:schemeClr val="tx2">
                    <a:lumMod val="75000"/>
                  </a:schemeClr>
                </a:solidFill>
                <a:latin typeface="+mn-lt"/>
                <a:ea typeface="+mn-ea"/>
                <a:cs typeface="Segoe UI" pitchFamily="34" charset="0"/>
              </a:defRPr>
            </a:lvl3pPr>
            <a:lvl4pPr marL="1541463" indent="-169863" algn="l" defTabSz="914400" rtl="0" eaLnBrk="1" latinLnBrk="0" hangingPunct="1">
              <a:lnSpc>
                <a:spcPts val="2600"/>
              </a:lnSpc>
              <a:spcBef>
                <a:spcPct val="20000"/>
              </a:spcBef>
              <a:buClr>
                <a:schemeClr val="accent1">
                  <a:lumMod val="20000"/>
                  <a:lumOff val="80000"/>
                </a:schemeClr>
              </a:buClr>
              <a:buSzPct val="70000"/>
              <a:buFont typeface="Arial" pitchFamily="34" charset="0"/>
              <a:buChar char="•"/>
              <a:defRPr sz="1600" kern="1200">
                <a:solidFill>
                  <a:schemeClr val="tx2">
                    <a:lumMod val="75000"/>
                  </a:schemeClr>
                </a:solidFill>
                <a:latin typeface="+mn-lt"/>
                <a:ea typeface="+mn-ea"/>
                <a:cs typeface="Segoe UI" pitchFamily="34" charset="0"/>
              </a:defRPr>
            </a:lvl4pPr>
            <a:lvl5pPr marL="2001838" indent="-173038" algn="l" defTabSz="914400" rtl="0" eaLnBrk="1" latinLnBrk="0" hangingPunct="1">
              <a:lnSpc>
                <a:spcPts val="2600"/>
              </a:lnSpc>
              <a:spcBef>
                <a:spcPct val="20000"/>
              </a:spcBef>
              <a:buClr>
                <a:schemeClr val="accent1">
                  <a:lumMod val="20000"/>
                  <a:lumOff val="80000"/>
                </a:schemeClr>
              </a:buClr>
              <a:buSzPct val="70000"/>
              <a:buFont typeface="Arial" pitchFamily="34" charset="0"/>
              <a:buChar char="•"/>
              <a:defRPr sz="1400" kern="1200">
                <a:solidFill>
                  <a:schemeClr val="tx2">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0" indent="-342900" eaLnBrk="0" fontAlgn="base" hangingPunct="0">
              <a:lnSpc>
                <a:spcPct val="100000"/>
              </a:lnSpc>
              <a:spcAft>
                <a:spcPct val="0"/>
              </a:spcAft>
              <a:buClr>
                <a:srgbClr val="220011"/>
              </a:buClr>
              <a:buSzTx/>
              <a:buFont typeface="Wingdings" pitchFamily="2" charset="2"/>
              <a:buChar char="Ø"/>
              <a:defRPr/>
            </a:pPr>
            <a:r>
              <a:rPr lang="en-US" kern="0" dirty="0">
                <a:solidFill>
                  <a:srgbClr val="220011"/>
                </a:solidFill>
                <a:latin typeface="Arial"/>
                <a:cs typeface="+mn-cs"/>
              </a:rPr>
              <a:t>NSF Cash Management System - COGR </a:t>
            </a:r>
          </a:p>
          <a:p>
            <a:pPr marL="342900" lvl="0" indent="-342900" eaLnBrk="0" fontAlgn="base" hangingPunct="0">
              <a:lnSpc>
                <a:spcPct val="100000"/>
              </a:lnSpc>
              <a:spcAft>
                <a:spcPct val="0"/>
              </a:spcAft>
              <a:buClr>
                <a:srgbClr val="220011"/>
              </a:buClr>
              <a:buSzTx/>
              <a:buFontTx/>
              <a:buChar char="•"/>
              <a:defRPr/>
            </a:pPr>
            <a:endParaRPr lang="en-US" kern="0" dirty="0">
              <a:solidFill>
                <a:srgbClr val="220011"/>
              </a:solidFill>
              <a:latin typeface="Arial"/>
              <a:cs typeface="+mn-cs"/>
            </a:endParaRPr>
          </a:p>
          <a:p>
            <a:pPr marL="342900" lvl="0" indent="-342900" eaLnBrk="0" fontAlgn="base" hangingPunct="0">
              <a:lnSpc>
                <a:spcPct val="100000"/>
              </a:lnSpc>
              <a:spcAft>
                <a:spcPct val="0"/>
              </a:spcAft>
              <a:buClr>
                <a:srgbClr val="220011"/>
              </a:buClr>
              <a:buSzTx/>
              <a:buFont typeface="Wingdings" pitchFamily="2" charset="2"/>
              <a:buChar char="Ø"/>
              <a:defRPr/>
            </a:pPr>
            <a:r>
              <a:rPr lang="en-US" kern="0" dirty="0">
                <a:solidFill>
                  <a:srgbClr val="220011"/>
                </a:solidFill>
                <a:latin typeface="Arial"/>
                <a:cs typeface="+mn-cs"/>
              </a:rPr>
              <a:t>NSF Research Performance Progress Reports</a:t>
            </a:r>
          </a:p>
          <a:p>
            <a:pPr marL="342900" lvl="0" indent="-342900" eaLnBrk="0" fontAlgn="base" hangingPunct="0">
              <a:lnSpc>
                <a:spcPct val="100000"/>
              </a:lnSpc>
              <a:spcAft>
                <a:spcPct val="0"/>
              </a:spcAft>
              <a:buClr>
                <a:srgbClr val="220011"/>
              </a:buClr>
              <a:buSzTx/>
              <a:buFontTx/>
              <a:buChar char="•"/>
              <a:defRPr/>
            </a:pPr>
            <a:r>
              <a:rPr lang="en-US" kern="0" dirty="0">
                <a:solidFill>
                  <a:srgbClr val="220011"/>
                </a:solidFill>
                <a:latin typeface="Arial"/>
                <a:cs typeface="+mn-cs"/>
              </a:rPr>
              <a:t>OMB and OSTP mandated performance reports</a:t>
            </a:r>
          </a:p>
          <a:p>
            <a:pPr marL="0" lvl="0" indent="0" eaLnBrk="0" fontAlgn="base" hangingPunct="0">
              <a:lnSpc>
                <a:spcPct val="100000"/>
              </a:lnSpc>
              <a:spcAft>
                <a:spcPct val="0"/>
              </a:spcAft>
              <a:buClr>
                <a:srgbClr val="220011"/>
              </a:buClr>
              <a:buSzTx/>
              <a:buNone/>
              <a:defRPr/>
            </a:pPr>
            <a:r>
              <a:rPr lang="en-US" kern="0" dirty="0">
                <a:solidFill>
                  <a:srgbClr val="220011"/>
                </a:solidFill>
                <a:latin typeface="Arial"/>
                <a:cs typeface="+mn-cs"/>
              </a:rPr>
              <a:t>Effective 2013 </a:t>
            </a:r>
            <a:r>
              <a:rPr lang="en-US" sz="2000" kern="0" dirty="0">
                <a:solidFill>
                  <a:srgbClr val="220011"/>
                </a:solidFill>
                <a:latin typeface="Arial"/>
                <a:cs typeface="+mn-cs"/>
              </a:rPr>
              <a:t>(</a:t>
            </a:r>
            <a:r>
              <a:rPr lang="en-US" sz="2000" kern="0" dirty="0" err="1">
                <a:solidFill>
                  <a:srgbClr val="220011"/>
                </a:solidFill>
                <a:latin typeface="Arial"/>
                <a:cs typeface="+mn-cs"/>
              </a:rPr>
              <a:t>eRA</a:t>
            </a:r>
            <a:r>
              <a:rPr lang="en-US" sz="2000" kern="0" dirty="0">
                <a:solidFill>
                  <a:srgbClr val="220011"/>
                </a:solidFill>
                <a:latin typeface="Arial"/>
                <a:cs typeface="+mn-cs"/>
              </a:rPr>
              <a:t> RPPR-NSF)</a:t>
            </a:r>
          </a:p>
          <a:p>
            <a:pPr marL="342900" lvl="0" indent="-342900" eaLnBrk="0" fontAlgn="base" hangingPunct="0">
              <a:lnSpc>
                <a:spcPct val="100000"/>
              </a:lnSpc>
              <a:spcAft>
                <a:spcPct val="0"/>
              </a:spcAft>
              <a:buClr>
                <a:srgbClr val="220011"/>
              </a:buClr>
              <a:buSzTx/>
              <a:buFontTx/>
              <a:buChar char="•"/>
              <a:defRPr/>
            </a:pPr>
            <a:endParaRPr lang="en-US" b="1" kern="0" dirty="0">
              <a:solidFill>
                <a:srgbClr val="220011"/>
              </a:solidFill>
              <a:latin typeface="Arial"/>
              <a:cs typeface="+mn-cs"/>
            </a:endParaRPr>
          </a:p>
        </p:txBody>
      </p:sp>
      <p:sp>
        <p:nvSpPr>
          <p:cNvPr id="9" name="Title 2"/>
          <p:cNvSpPr>
            <a:spLocks noGrp="1"/>
          </p:cNvSpPr>
          <p:nvPr>
            <p:ph type="title"/>
          </p:nvPr>
        </p:nvSpPr>
        <p:spPr>
          <a:xfrm>
            <a:off x="304800" y="457200"/>
            <a:ext cx="8686800" cy="838200"/>
          </a:xfrm>
        </p:spPr>
        <p:txBody>
          <a:bodyPr>
            <a:normAutofit/>
          </a:bodyPr>
          <a:lstStyle/>
          <a:p>
            <a:r>
              <a:rPr lang="en-US" sz="3000" b="1" dirty="0">
                <a:solidFill>
                  <a:schemeClr val="accent6"/>
                </a:solidFill>
                <a:effectLst>
                  <a:outerShdw blurRad="38100" dist="38100" dir="2700000" algn="tl">
                    <a:srgbClr val="000000">
                      <a:alpha val="43137"/>
                    </a:srgbClr>
                  </a:outerShdw>
                </a:effectLst>
                <a:latin typeface="Century Gothic" pitchFamily="34" charset="0"/>
              </a:rPr>
              <a:t>Hot Topics in Research Administration</a:t>
            </a:r>
          </a:p>
        </p:txBody>
      </p:sp>
      <p:sp>
        <p:nvSpPr>
          <p:cNvPr id="10" name="TextBox 9"/>
          <p:cNvSpPr txBox="1"/>
          <p:nvPr/>
        </p:nvSpPr>
        <p:spPr>
          <a:xfrm>
            <a:off x="141514" y="6477000"/>
            <a:ext cx="8915400" cy="369332"/>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latin typeface="Century Gothic" pitchFamily="34" charset="0"/>
              </a:rPr>
              <a:t>INTRODUCTION TO </a:t>
            </a:r>
            <a:r>
              <a:rPr lang="en-US" b="1" dirty="0" smtClean="0">
                <a:effectLst>
                  <a:outerShdw blurRad="38100" dist="38100" dir="2700000" algn="tl">
                    <a:srgbClr val="000000">
                      <a:alpha val="43137"/>
                    </a:srgbClr>
                  </a:outerShdw>
                </a:effectLst>
                <a:latin typeface="Century Gothic" pitchFamily="34" charset="0"/>
              </a:rPr>
              <a:t>SPARKS2</a:t>
            </a:r>
            <a:endParaRPr lang="en-US" b="1" dirty="0">
              <a:effectLst>
                <a:outerShdw blurRad="38100" dist="38100" dir="2700000" algn="tl">
                  <a:srgbClr val="000000">
                    <a:alpha val="43137"/>
                  </a:srgbClr>
                </a:outerShdw>
              </a:effectLst>
              <a:latin typeface="Century Gothic" pitchFamily="34" charset="0"/>
            </a:endParaRPr>
          </a:p>
        </p:txBody>
      </p:sp>
    </p:spTree>
    <p:extLst>
      <p:ext uri="{BB962C8B-B14F-4D97-AF65-F5344CB8AC3E}">
        <p14:creationId xmlns:p14="http://schemas.microsoft.com/office/powerpoint/2010/main" val="6082234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nvSpPr>
        <p:spPr>
          <a:xfrm>
            <a:off x="495300" y="1600200"/>
            <a:ext cx="8382000" cy="3886200"/>
          </a:xfrm>
          <a:prstGeom prst="rect">
            <a:avLst/>
          </a:prstGeom>
        </p:spPr>
        <p:txBody>
          <a:bodyPr vert="horz" lIns="91440" tIns="45720" rIns="91440" bIns="45720" rtlCol="0">
            <a:noAutofit/>
          </a:bodyPr>
          <a:lstStyle>
            <a:lvl1pPr marL="173038" indent="-173038" algn="l" defTabSz="914400" rtl="0" eaLnBrk="1" latinLnBrk="0" hangingPunct="1">
              <a:lnSpc>
                <a:spcPts val="2600"/>
              </a:lnSpc>
              <a:spcBef>
                <a:spcPct val="20000"/>
              </a:spcBef>
              <a:buClr>
                <a:schemeClr val="accent1">
                  <a:lumMod val="20000"/>
                  <a:lumOff val="80000"/>
                </a:schemeClr>
              </a:buClr>
              <a:buSzPct val="70000"/>
              <a:buFont typeface="Arial" pitchFamily="34" charset="0"/>
              <a:buChar char="•"/>
              <a:defRPr sz="2400" b="0" kern="1200">
                <a:solidFill>
                  <a:schemeClr val="tx2">
                    <a:lumMod val="75000"/>
                  </a:schemeClr>
                </a:solidFill>
                <a:latin typeface="+mn-lt"/>
                <a:ea typeface="+mn-ea"/>
                <a:cs typeface="Segoe UI" pitchFamily="34" charset="0"/>
              </a:defRPr>
            </a:lvl1pPr>
            <a:lvl2pPr marL="684213" indent="-227013" algn="l" defTabSz="914400" rtl="0" eaLnBrk="1" latinLnBrk="0" hangingPunct="1">
              <a:lnSpc>
                <a:spcPts val="26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2pPr>
            <a:lvl3pPr marL="1087438" indent="-173038" algn="l" defTabSz="914400" rtl="0" eaLnBrk="1" latinLnBrk="0" hangingPunct="1">
              <a:lnSpc>
                <a:spcPts val="2600"/>
              </a:lnSpc>
              <a:spcBef>
                <a:spcPct val="20000"/>
              </a:spcBef>
              <a:buClr>
                <a:schemeClr val="accent1">
                  <a:lumMod val="20000"/>
                  <a:lumOff val="80000"/>
                </a:schemeClr>
              </a:buClr>
              <a:buSzPct val="70000"/>
              <a:buFont typeface="Arial" pitchFamily="34" charset="0"/>
              <a:buChar char="•"/>
              <a:defRPr sz="1800" kern="1200">
                <a:solidFill>
                  <a:schemeClr val="tx2">
                    <a:lumMod val="75000"/>
                  </a:schemeClr>
                </a:solidFill>
                <a:latin typeface="+mn-lt"/>
                <a:ea typeface="+mn-ea"/>
                <a:cs typeface="Segoe UI" pitchFamily="34" charset="0"/>
              </a:defRPr>
            </a:lvl3pPr>
            <a:lvl4pPr marL="1541463" indent="-169863" algn="l" defTabSz="914400" rtl="0" eaLnBrk="1" latinLnBrk="0" hangingPunct="1">
              <a:lnSpc>
                <a:spcPts val="2600"/>
              </a:lnSpc>
              <a:spcBef>
                <a:spcPct val="20000"/>
              </a:spcBef>
              <a:buClr>
                <a:schemeClr val="accent1">
                  <a:lumMod val="20000"/>
                  <a:lumOff val="80000"/>
                </a:schemeClr>
              </a:buClr>
              <a:buSzPct val="70000"/>
              <a:buFont typeface="Arial" pitchFamily="34" charset="0"/>
              <a:buChar char="•"/>
              <a:defRPr sz="1600" kern="1200">
                <a:solidFill>
                  <a:schemeClr val="tx2">
                    <a:lumMod val="75000"/>
                  </a:schemeClr>
                </a:solidFill>
                <a:latin typeface="+mn-lt"/>
                <a:ea typeface="+mn-ea"/>
                <a:cs typeface="Segoe UI" pitchFamily="34" charset="0"/>
              </a:defRPr>
            </a:lvl4pPr>
            <a:lvl5pPr marL="2001838" indent="-173038" algn="l" defTabSz="914400" rtl="0" eaLnBrk="1" latinLnBrk="0" hangingPunct="1">
              <a:lnSpc>
                <a:spcPts val="2600"/>
              </a:lnSpc>
              <a:spcBef>
                <a:spcPct val="20000"/>
              </a:spcBef>
              <a:buClr>
                <a:schemeClr val="accent1">
                  <a:lumMod val="20000"/>
                  <a:lumOff val="80000"/>
                </a:schemeClr>
              </a:buClr>
              <a:buSzPct val="70000"/>
              <a:buFont typeface="Arial" pitchFamily="34" charset="0"/>
              <a:buChar char="•"/>
              <a:defRPr sz="1400" kern="1200">
                <a:solidFill>
                  <a:schemeClr val="tx2">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eaLnBrk="0" fontAlgn="base" hangingPunct="0">
              <a:lnSpc>
                <a:spcPct val="100000"/>
              </a:lnSpc>
              <a:spcAft>
                <a:spcPct val="0"/>
              </a:spcAft>
              <a:buClr>
                <a:srgbClr val="220011"/>
              </a:buClr>
              <a:buSzTx/>
              <a:buFont typeface="Wingdings" pitchFamily="2" charset="2"/>
              <a:buChar char="Ø"/>
              <a:defRPr/>
            </a:pPr>
            <a:r>
              <a:rPr lang="en-US" sz="1800" dirty="0" smtClean="0">
                <a:latin typeface="Century Gothic" pitchFamily="34" charset="0"/>
              </a:rPr>
              <a:t>“</a:t>
            </a:r>
            <a:r>
              <a:rPr lang="en-US" sz="2000" kern="0" dirty="0">
                <a:solidFill>
                  <a:srgbClr val="220011"/>
                </a:solidFill>
                <a:latin typeface="Arial"/>
                <a:cs typeface="+mn-cs"/>
              </a:rPr>
              <a:t>Wide Area Work flow – </a:t>
            </a:r>
            <a:r>
              <a:rPr lang="en-US" sz="2000" kern="0" dirty="0" err="1">
                <a:solidFill>
                  <a:srgbClr val="220011"/>
                </a:solidFill>
                <a:latin typeface="Arial"/>
                <a:cs typeface="+mn-cs"/>
              </a:rPr>
              <a:t>DoD</a:t>
            </a:r>
            <a:endParaRPr lang="en-US" sz="2000" kern="0" dirty="0">
              <a:solidFill>
                <a:srgbClr val="220011"/>
              </a:solidFill>
              <a:latin typeface="Arial"/>
              <a:cs typeface="+mn-cs"/>
            </a:endParaRPr>
          </a:p>
          <a:p>
            <a:pPr lvl="1" eaLnBrk="0" fontAlgn="base" hangingPunct="0">
              <a:lnSpc>
                <a:spcPct val="100000"/>
              </a:lnSpc>
              <a:spcAft>
                <a:spcPct val="0"/>
              </a:spcAft>
              <a:buClr>
                <a:srgbClr val="220011"/>
              </a:buClr>
              <a:buSzTx/>
              <a:buFont typeface="Wingdings" pitchFamily="2" charset="2"/>
              <a:buChar char="Ø"/>
              <a:defRPr/>
            </a:pPr>
            <a:r>
              <a:rPr lang="en-US" kern="0" dirty="0">
                <a:solidFill>
                  <a:srgbClr val="220011"/>
                </a:solidFill>
                <a:latin typeface="Arial"/>
                <a:cs typeface="+mn-cs"/>
              </a:rPr>
              <a:t>Finance &amp; Accounting and ORC</a:t>
            </a:r>
          </a:p>
          <a:p>
            <a:pPr lvl="0" eaLnBrk="0" fontAlgn="base" hangingPunct="0">
              <a:lnSpc>
                <a:spcPct val="100000"/>
              </a:lnSpc>
              <a:spcAft>
                <a:spcPct val="0"/>
              </a:spcAft>
              <a:buClr>
                <a:srgbClr val="220011"/>
              </a:buClr>
              <a:buSzTx/>
              <a:buFont typeface="Wingdings" pitchFamily="2" charset="2"/>
              <a:buChar char="Ø"/>
              <a:defRPr/>
            </a:pPr>
            <a:endParaRPr lang="en-US" sz="2000" kern="0" dirty="0">
              <a:solidFill>
                <a:srgbClr val="220011"/>
              </a:solidFill>
              <a:latin typeface="Arial"/>
              <a:cs typeface="+mn-cs"/>
            </a:endParaRPr>
          </a:p>
          <a:p>
            <a:pPr lvl="0" eaLnBrk="0" fontAlgn="base" hangingPunct="0">
              <a:lnSpc>
                <a:spcPct val="100000"/>
              </a:lnSpc>
              <a:spcAft>
                <a:spcPct val="0"/>
              </a:spcAft>
              <a:buClr>
                <a:srgbClr val="220011"/>
              </a:buClr>
              <a:buSzTx/>
              <a:buFont typeface="Wingdings" pitchFamily="2" charset="2"/>
              <a:buChar char="Ø"/>
              <a:defRPr/>
            </a:pPr>
            <a:r>
              <a:rPr lang="en-US" sz="2000" kern="0" dirty="0">
                <a:solidFill>
                  <a:srgbClr val="220011"/>
                </a:solidFill>
                <a:latin typeface="Arial"/>
                <a:cs typeface="+mn-cs"/>
              </a:rPr>
              <a:t>Project Certification</a:t>
            </a:r>
          </a:p>
          <a:p>
            <a:pPr lvl="1" eaLnBrk="0" fontAlgn="base" hangingPunct="0">
              <a:lnSpc>
                <a:spcPct val="100000"/>
              </a:lnSpc>
              <a:spcAft>
                <a:spcPct val="0"/>
              </a:spcAft>
              <a:buClr>
                <a:srgbClr val="220011"/>
              </a:buClr>
              <a:buSzTx/>
              <a:buFont typeface="Wingdings" pitchFamily="2" charset="2"/>
              <a:buChar char="Ø"/>
              <a:defRPr/>
            </a:pPr>
            <a:r>
              <a:rPr lang="en-US" kern="0" dirty="0">
                <a:solidFill>
                  <a:srgbClr val="220011"/>
                </a:solidFill>
                <a:latin typeface="Arial"/>
                <a:cs typeface="+mn-cs"/>
              </a:rPr>
              <a:t>(Payroll Cert Demo – May)</a:t>
            </a:r>
          </a:p>
          <a:p>
            <a:pPr marL="0" lvl="0" indent="0" eaLnBrk="0" fontAlgn="base" hangingPunct="0">
              <a:lnSpc>
                <a:spcPct val="100000"/>
              </a:lnSpc>
              <a:spcAft>
                <a:spcPct val="0"/>
              </a:spcAft>
              <a:buClr>
                <a:srgbClr val="220011"/>
              </a:buClr>
              <a:buSzTx/>
              <a:buNone/>
              <a:defRPr/>
            </a:pPr>
            <a:endParaRPr lang="en-US" b="1" kern="0" dirty="0">
              <a:solidFill>
                <a:srgbClr val="220011"/>
              </a:solidFill>
              <a:latin typeface="Arial"/>
              <a:cs typeface="+mn-cs"/>
            </a:endParaRPr>
          </a:p>
        </p:txBody>
      </p:sp>
      <p:sp>
        <p:nvSpPr>
          <p:cNvPr id="11" name="Title 2"/>
          <p:cNvSpPr>
            <a:spLocks noGrp="1"/>
          </p:cNvSpPr>
          <p:nvPr>
            <p:ph type="title"/>
          </p:nvPr>
        </p:nvSpPr>
        <p:spPr>
          <a:xfrm>
            <a:off x="304800" y="457200"/>
            <a:ext cx="8686800" cy="838200"/>
          </a:xfrm>
        </p:spPr>
        <p:txBody>
          <a:bodyPr>
            <a:normAutofit/>
          </a:bodyPr>
          <a:lstStyle/>
          <a:p>
            <a:r>
              <a:rPr lang="en-US" sz="3000" b="1" dirty="0">
                <a:solidFill>
                  <a:schemeClr val="accent6"/>
                </a:solidFill>
                <a:effectLst>
                  <a:outerShdw blurRad="38100" dist="38100" dir="2700000" algn="tl">
                    <a:srgbClr val="000000">
                      <a:alpha val="43137"/>
                    </a:srgbClr>
                  </a:outerShdw>
                </a:effectLst>
                <a:latin typeface="Century Gothic" pitchFamily="34" charset="0"/>
              </a:rPr>
              <a:t>Hot Topics in Research Administration</a:t>
            </a:r>
          </a:p>
        </p:txBody>
      </p:sp>
      <p:sp>
        <p:nvSpPr>
          <p:cNvPr id="12" name="TextBox 11"/>
          <p:cNvSpPr txBox="1"/>
          <p:nvPr/>
        </p:nvSpPr>
        <p:spPr>
          <a:xfrm>
            <a:off x="141514" y="6477000"/>
            <a:ext cx="8915400" cy="369332"/>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latin typeface="Century Gothic" pitchFamily="34" charset="0"/>
              </a:rPr>
              <a:t>INTRODUCTION TO </a:t>
            </a:r>
            <a:r>
              <a:rPr lang="en-US" b="1" dirty="0" smtClean="0">
                <a:effectLst>
                  <a:outerShdw blurRad="38100" dist="38100" dir="2700000" algn="tl">
                    <a:srgbClr val="000000">
                      <a:alpha val="43137"/>
                    </a:srgbClr>
                  </a:outerShdw>
                </a:effectLst>
                <a:latin typeface="Century Gothic" pitchFamily="34" charset="0"/>
              </a:rPr>
              <a:t>SPARKS2</a:t>
            </a:r>
            <a:endParaRPr lang="en-US" b="1" dirty="0">
              <a:effectLst>
                <a:outerShdw blurRad="38100" dist="38100" dir="2700000" algn="tl">
                  <a:srgbClr val="000000">
                    <a:alpha val="43137"/>
                  </a:srgbClr>
                </a:outerShdw>
              </a:effectLst>
              <a:latin typeface="Century Gothic" pitchFamily="34" charset="0"/>
            </a:endParaRPr>
          </a:p>
        </p:txBody>
      </p:sp>
    </p:spTree>
    <p:extLst>
      <p:ext uri="{BB962C8B-B14F-4D97-AF65-F5344CB8AC3E}">
        <p14:creationId xmlns:p14="http://schemas.microsoft.com/office/powerpoint/2010/main" val="11511188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0"/>
          <p:cNvSpPr>
            <a:spLocks noGrp="1"/>
          </p:cNvSpPr>
          <p:nvPr/>
        </p:nvSpPr>
        <p:spPr>
          <a:xfrm>
            <a:off x="457200" y="1447800"/>
            <a:ext cx="7946400" cy="4495800"/>
          </a:xfrm>
          <a:prstGeom prst="rect">
            <a:avLst/>
          </a:prstGeom>
        </p:spPr>
        <p:txBody>
          <a:bodyPr vert="horz" lIns="91440" tIns="45720" rIns="91440" bIns="45720" rtlCol="0">
            <a:normAutofit fontScale="92500" lnSpcReduction="10000"/>
          </a:bodyPr>
          <a:lstStyle>
            <a:lvl1pPr marL="173038" indent="-173038" algn="l" defTabSz="914400" rtl="0" eaLnBrk="1" latinLnBrk="0" hangingPunct="1">
              <a:lnSpc>
                <a:spcPct val="100000"/>
              </a:lnSpc>
              <a:spcBef>
                <a:spcPct val="20000"/>
              </a:spcBef>
              <a:buClr>
                <a:schemeClr val="accent1">
                  <a:lumMod val="20000"/>
                  <a:lumOff val="80000"/>
                </a:schemeClr>
              </a:buClr>
              <a:buSzPct val="70000"/>
              <a:buFontTx/>
              <a:buNone/>
              <a:defRPr sz="2400" kern="1200">
                <a:solidFill>
                  <a:schemeClr val="tx2">
                    <a:lumMod val="75000"/>
                  </a:schemeClr>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800" kern="1200">
                <a:solidFill>
                  <a:schemeClr val="tx2">
                    <a:lumMod val="75000"/>
                  </a:schemeClr>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400" kern="1200">
                <a:solidFill>
                  <a:schemeClr val="tx2">
                    <a:lumMod val="75000"/>
                  </a:schemeClr>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ClrTx/>
              <a:buFont typeface="Wingdings" pitchFamily="2" charset="2"/>
              <a:buChar char="Ø"/>
            </a:pPr>
            <a:r>
              <a:rPr lang="en-US" sz="2600" dirty="0">
                <a:latin typeface="Arial" pitchFamily="34" charset="0"/>
                <a:cs typeface="Arial" pitchFamily="34" charset="0"/>
              </a:rPr>
              <a:t>Administrative Costs – charged directly</a:t>
            </a:r>
          </a:p>
          <a:p>
            <a:pPr marL="796925" lvl="1" indent="-342900">
              <a:buClrTx/>
              <a:buFont typeface="Wingdings" pitchFamily="2" charset="2"/>
              <a:buChar char="Ø"/>
            </a:pPr>
            <a:r>
              <a:rPr lang="en-US" dirty="0">
                <a:latin typeface="Arial" pitchFamily="34" charset="0"/>
                <a:cs typeface="Arial" pitchFamily="34" charset="0"/>
              </a:rPr>
              <a:t>FDP Working Group – (Admin Costs-Certification)</a:t>
            </a:r>
          </a:p>
          <a:p>
            <a:pPr marL="796925" lvl="1" indent="-342900">
              <a:buClrTx/>
              <a:buFont typeface="Wingdings" pitchFamily="2" charset="2"/>
              <a:buChar char="Ø"/>
            </a:pPr>
            <a:r>
              <a:rPr lang="en-US" dirty="0">
                <a:latin typeface="Arial" pitchFamily="34" charset="0"/>
                <a:cs typeface="Arial" pitchFamily="34" charset="0"/>
              </a:rPr>
              <a:t>Audit issues</a:t>
            </a:r>
          </a:p>
          <a:p>
            <a:pPr marL="342900" indent="-342900">
              <a:buClrTx/>
              <a:buFont typeface="Wingdings" pitchFamily="2" charset="2"/>
              <a:buChar char="Ø"/>
            </a:pPr>
            <a:endParaRPr lang="en-US" dirty="0" smtClean="0">
              <a:latin typeface="Arial" pitchFamily="34" charset="0"/>
              <a:cs typeface="Arial" pitchFamily="34" charset="0"/>
            </a:endParaRPr>
          </a:p>
          <a:p>
            <a:pPr marL="342900" indent="-342900">
              <a:buClrTx/>
              <a:buFont typeface="Wingdings" pitchFamily="2" charset="2"/>
              <a:buChar char="Ø"/>
            </a:pPr>
            <a:r>
              <a:rPr lang="en-US" sz="2600" dirty="0" smtClean="0">
                <a:latin typeface="Arial" pitchFamily="34" charset="0"/>
                <a:cs typeface="Arial" pitchFamily="34" charset="0"/>
              </a:rPr>
              <a:t>FDP </a:t>
            </a:r>
            <a:r>
              <a:rPr lang="en-US" sz="2600" dirty="0" err="1">
                <a:latin typeface="Arial" pitchFamily="34" charset="0"/>
                <a:cs typeface="Arial" pitchFamily="34" charset="0"/>
              </a:rPr>
              <a:t>Subaward</a:t>
            </a:r>
            <a:r>
              <a:rPr lang="en-US" sz="2600" dirty="0">
                <a:latin typeface="Arial" pitchFamily="34" charset="0"/>
                <a:cs typeface="Arial" pitchFamily="34" charset="0"/>
              </a:rPr>
              <a:t> Agreement Template (</a:t>
            </a:r>
            <a:r>
              <a:rPr lang="en-US" sz="2600" dirty="0" err="1">
                <a:latin typeface="Arial" pitchFamily="34" charset="0"/>
                <a:cs typeface="Arial" pitchFamily="34" charset="0"/>
              </a:rPr>
              <a:t>Subawards</a:t>
            </a:r>
            <a:r>
              <a:rPr lang="en-US" sz="2600" dirty="0">
                <a:latin typeface="Arial" pitchFamily="34" charset="0"/>
                <a:cs typeface="Arial" pitchFamily="34" charset="0"/>
              </a:rPr>
              <a:t> May</a:t>
            </a:r>
            <a:r>
              <a:rPr lang="en-US" dirty="0">
                <a:latin typeface="Arial" pitchFamily="34" charset="0"/>
                <a:cs typeface="Arial" pitchFamily="34" charset="0"/>
              </a:rPr>
              <a:t>)</a:t>
            </a:r>
          </a:p>
          <a:p>
            <a:pPr marL="796925" lvl="1" indent="-342900">
              <a:buClrTx/>
              <a:buFont typeface="Wingdings" pitchFamily="2" charset="2"/>
              <a:buChar char="Ø"/>
            </a:pPr>
            <a:r>
              <a:rPr lang="en-US" dirty="0">
                <a:latin typeface="Arial" pitchFamily="34" charset="0"/>
                <a:cs typeface="Arial" pitchFamily="34" charset="0"/>
              </a:rPr>
              <a:t>ARRA Reporting</a:t>
            </a:r>
          </a:p>
          <a:p>
            <a:pPr marL="796925" lvl="1" indent="-342900">
              <a:buClrTx/>
              <a:buFont typeface="Wingdings" pitchFamily="2" charset="2"/>
              <a:buChar char="Ø"/>
            </a:pPr>
            <a:r>
              <a:rPr lang="en-US" dirty="0">
                <a:latin typeface="Arial" pitchFamily="34" charset="0"/>
                <a:cs typeface="Arial" pitchFamily="34" charset="0"/>
              </a:rPr>
              <a:t>FFATA Reporting</a:t>
            </a:r>
          </a:p>
          <a:p>
            <a:pPr marL="796925" lvl="1" indent="-342900">
              <a:buClrTx/>
              <a:buFont typeface="Wingdings" pitchFamily="2" charset="2"/>
              <a:buChar char="Ø"/>
            </a:pPr>
            <a:r>
              <a:rPr lang="en-US" dirty="0">
                <a:latin typeface="Arial" pitchFamily="34" charset="0"/>
                <a:cs typeface="Arial" pitchFamily="34" charset="0"/>
              </a:rPr>
              <a:t>FCOI flow-down</a:t>
            </a:r>
          </a:p>
          <a:p>
            <a:pPr marL="796925" lvl="1" indent="-342900">
              <a:buClrTx/>
              <a:buFont typeface="Wingdings" pitchFamily="2" charset="2"/>
              <a:buChar char="Ø"/>
            </a:pPr>
            <a:r>
              <a:rPr lang="en-US" dirty="0">
                <a:latin typeface="Arial" pitchFamily="34" charset="0"/>
                <a:cs typeface="Arial" pitchFamily="34" charset="0"/>
              </a:rPr>
              <a:t>Troublesome Clauses</a:t>
            </a:r>
          </a:p>
        </p:txBody>
      </p:sp>
      <p:sp>
        <p:nvSpPr>
          <p:cNvPr id="16" name="Title 2"/>
          <p:cNvSpPr>
            <a:spLocks noGrp="1"/>
          </p:cNvSpPr>
          <p:nvPr>
            <p:ph type="title"/>
          </p:nvPr>
        </p:nvSpPr>
        <p:spPr>
          <a:xfrm>
            <a:off x="304800" y="457200"/>
            <a:ext cx="8686800" cy="838200"/>
          </a:xfrm>
        </p:spPr>
        <p:txBody>
          <a:bodyPr>
            <a:normAutofit/>
          </a:bodyPr>
          <a:lstStyle/>
          <a:p>
            <a:r>
              <a:rPr lang="en-US" sz="3000" b="1" dirty="0">
                <a:solidFill>
                  <a:schemeClr val="accent6"/>
                </a:solidFill>
                <a:effectLst>
                  <a:outerShdw blurRad="38100" dist="38100" dir="2700000" algn="tl">
                    <a:srgbClr val="000000">
                      <a:alpha val="43137"/>
                    </a:srgbClr>
                  </a:outerShdw>
                </a:effectLst>
                <a:latin typeface="Century Gothic" pitchFamily="34" charset="0"/>
              </a:rPr>
              <a:t>Hot Topics in Research Administration</a:t>
            </a:r>
          </a:p>
        </p:txBody>
      </p:sp>
      <p:sp>
        <p:nvSpPr>
          <p:cNvPr id="17" name="TextBox 16"/>
          <p:cNvSpPr txBox="1"/>
          <p:nvPr/>
        </p:nvSpPr>
        <p:spPr>
          <a:xfrm>
            <a:off x="141514" y="6477000"/>
            <a:ext cx="8915400" cy="369332"/>
          </a:xfrm>
          <a:prstGeom prst="rect">
            <a:avLst/>
          </a:prstGeom>
          <a:noFill/>
        </p:spPr>
        <p:txBody>
          <a:bodyPr wrap="square" rtlCol="0">
            <a:spAutoFit/>
          </a:bodyPr>
          <a:lstStyle/>
          <a:p>
            <a:pPr algn="ctr"/>
            <a:r>
              <a:rPr lang="en-US" b="1" dirty="0" smtClean="0">
                <a:effectLst>
                  <a:outerShdw blurRad="38100" dist="38100" dir="2700000" algn="tl">
                    <a:srgbClr val="000000">
                      <a:alpha val="43137"/>
                    </a:srgbClr>
                  </a:outerShdw>
                </a:effectLst>
                <a:latin typeface="Century Gothic" pitchFamily="34" charset="0"/>
              </a:rPr>
              <a:t>INTRODUCTION TO SPARKS2</a:t>
            </a:r>
            <a:endParaRPr lang="en-US" b="1" dirty="0">
              <a:effectLst>
                <a:outerShdw blurRad="38100" dist="38100" dir="2700000" algn="tl">
                  <a:srgbClr val="000000">
                    <a:alpha val="43137"/>
                  </a:srgbClr>
                </a:outerShdw>
              </a:effectLst>
              <a:latin typeface="Century Gothic" pitchFamily="34" charset="0"/>
            </a:endParaRPr>
          </a:p>
        </p:txBody>
      </p:sp>
    </p:spTree>
    <p:extLst>
      <p:ext uri="{BB962C8B-B14F-4D97-AF65-F5344CB8AC3E}">
        <p14:creationId xmlns:p14="http://schemas.microsoft.com/office/powerpoint/2010/main" val="40542938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0"/>
          <p:cNvSpPr>
            <a:spLocks noGrp="1"/>
          </p:cNvSpPr>
          <p:nvPr/>
        </p:nvSpPr>
        <p:spPr>
          <a:xfrm>
            <a:off x="457200" y="1447800"/>
            <a:ext cx="7946400" cy="4495800"/>
          </a:xfrm>
          <a:prstGeom prst="rect">
            <a:avLst/>
          </a:prstGeom>
        </p:spPr>
        <p:txBody>
          <a:bodyPr vert="horz" lIns="91440" tIns="45720" rIns="91440" bIns="45720" rtlCol="0">
            <a:normAutofit/>
          </a:bodyPr>
          <a:lstStyle>
            <a:lvl1pPr marL="173038" indent="-173038" algn="l" defTabSz="914400" rtl="0" eaLnBrk="1" latinLnBrk="0" hangingPunct="1">
              <a:lnSpc>
                <a:spcPct val="100000"/>
              </a:lnSpc>
              <a:spcBef>
                <a:spcPct val="20000"/>
              </a:spcBef>
              <a:buClr>
                <a:schemeClr val="accent1">
                  <a:lumMod val="20000"/>
                  <a:lumOff val="80000"/>
                </a:schemeClr>
              </a:buClr>
              <a:buSzPct val="70000"/>
              <a:buFontTx/>
              <a:buNone/>
              <a:defRPr sz="2400" kern="1200">
                <a:solidFill>
                  <a:schemeClr val="tx2">
                    <a:lumMod val="75000"/>
                  </a:schemeClr>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800" kern="1200">
                <a:solidFill>
                  <a:schemeClr val="tx2">
                    <a:lumMod val="75000"/>
                  </a:schemeClr>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400" kern="1200">
                <a:solidFill>
                  <a:schemeClr val="tx2">
                    <a:lumMod val="75000"/>
                  </a:schemeClr>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0" indent="-342900" eaLnBrk="0" fontAlgn="base" hangingPunct="0">
              <a:spcAft>
                <a:spcPct val="0"/>
              </a:spcAft>
              <a:buClr>
                <a:srgbClr val="220011"/>
              </a:buClr>
              <a:buSzTx/>
              <a:buFont typeface="Wingdings" pitchFamily="2" charset="2"/>
              <a:buChar char="Ø"/>
              <a:defRPr/>
            </a:pPr>
            <a:r>
              <a:rPr lang="en-US" kern="0" dirty="0">
                <a:solidFill>
                  <a:srgbClr val="220011"/>
                </a:solidFill>
                <a:latin typeface="Arial"/>
                <a:cs typeface="+mn-cs"/>
              </a:rPr>
              <a:t>Research Misconduct</a:t>
            </a:r>
          </a:p>
          <a:p>
            <a:pPr marL="796925" lvl="1" indent="-342900" eaLnBrk="0" fontAlgn="base" hangingPunct="0">
              <a:spcAft>
                <a:spcPct val="0"/>
              </a:spcAft>
              <a:buClr>
                <a:srgbClr val="220011"/>
              </a:buClr>
              <a:buSzTx/>
              <a:buFont typeface="Wingdings" pitchFamily="2" charset="2"/>
              <a:buChar char="Ø"/>
              <a:defRPr/>
            </a:pPr>
            <a:r>
              <a:rPr lang="en-US" kern="0" dirty="0" smtClean="0">
                <a:solidFill>
                  <a:srgbClr val="220011"/>
                </a:solidFill>
                <a:latin typeface="Arial"/>
                <a:cs typeface="+mn-cs"/>
              </a:rPr>
              <a:t> </a:t>
            </a:r>
            <a:r>
              <a:rPr lang="en-US" kern="0" dirty="0">
                <a:solidFill>
                  <a:srgbClr val="220011"/>
                </a:solidFill>
                <a:latin typeface="Arial"/>
                <a:cs typeface="+mn-cs"/>
              </a:rPr>
              <a:t>NSF Training Requirements</a:t>
            </a:r>
          </a:p>
          <a:p>
            <a:pPr marL="796925" lvl="1" indent="-342900" eaLnBrk="0" fontAlgn="base" hangingPunct="0">
              <a:spcAft>
                <a:spcPct val="0"/>
              </a:spcAft>
              <a:buClr>
                <a:srgbClr val="220011"/>
              </a:buClr>
              <a:buSzTx/>
              <a:buFont typeface="Wingdings" pitchFamily="2" charset="2"/>
              <a:buChar char="Ø"/>
              <a:defRPr/>
            </a:pPr>
            <a:r>
              <a:rPr lang="en-US" kern="0" dirty="0" smtClean="0">
                <a:solidFill>
                  <a:srgbClr val="220011"/>
                </a:solidFill>
                <a:latin typeface="Arial"/>
                <a:cs typeface="+mn-cs"/>
              </a:rPr>
              <a:t> </a:t>
            </a:r>
            <a:r>
              <a:rPr lang="en-US" kern="0" dirty="0">
                <a:solidFill>
                  <a:srgbClr val="220011"/>
                </a:solidFill>
                <a:latin typeface="Arial"/>
                <a:cs typeface="+mn-cs"/>
              </a:rPr>
              <a:t>Investigations</a:t>
            </a:r>
          </a:p>
          <a:p>
            <a:pPr marL="342900" lvl="0" indent="-342900" eaLnBrk="0" fontAlgn="base" hangingPunct="0">
              <a:spcAft>
                <a:spcPct val="0"/>
              </a:spcAft>
              <a:buClr>
                <a:srgbClr val="220011"/>
              </a:buClr>
              <a:buSzTx/>
              <a:buFont typeface="Wingdings" pitchFamily="2" charset="2"/>
              <a:buChar char="Ø"/>
              <a:defRPr/>
            </a:pPr>
            <a:endParaRPr lang="en-US" kern="0" dirty="0">
              <a:solidFill>
                <a:srgbClr val="220011"/>
              </a:solidFill>
              <a:latin typeface="Arial"/>
              <a:cs typeface="+mn-cs"/>
            </a:endParaRPr>
          </a:p>
          <a:p>
            <a:pPr marL="342900" lvl="0" indent="-342900" eaLnBrk="0" fontAlgn="base" hangingPunct="0">
              <a:spcAft>
                <a:spcPct val="0"/>
              </a:spcAft>
              <a:buClr>
                <a:srgbClr val="220011"/>
              </a:buClr>
              <a:buSzTx/>
              <a:buFont typeface="Wingdings" pitchFamily="2" charset="2"/>
              <a:buChar char="Ø"/>
              <a:defRPr/>
            </a:pPr>
            <a:r>
              <a:rPr lang="en-US" kern="0" dirty="0">
                <a:solidFill>
                  <a:srgbClr val="220011"/>
                </a:solidFill>
                <a:latin typeface="Arial"/>
                <a:cs typeface="+mn-cs"/>
              </a:rPr>
              <a:t>Financial Conflicts of Interests</a:t>
            </a:r>
          </a:p>
          <a:p>
            <a:pPr marL="796925" lvl="1" indent="-342900" eaLnBrk="0" fontAlgn="base" hangingPunct="0">
              <a:spcAft>
                <a:spcPct val="0"/>
              </a:spcAft>
              <a:buClr>
                <a:srgbClr val="220011"/>
              </a:buClr>
              <a:buSzTx/>
              <a:buFont typeface="Wingdings" pitchFamily="2" charset="2"/>
              <a:buChar char="Ø"/>
              <a:defRPr/>
            </a:pPr>
            <a:r>
              <a:rPr lang="en-US" kern="0" dirty="0" smtClean="0">
                <a:solidFill>
                  <a:srgbClr val="220011"/>
                </a:solidFill>
                <a:latin typeface="Arial"/>
                <a:cs typeface="+mn-cs"/>
              </a:rPr>
              <a:t> </a:t>
            </a:r>
            <a:r>
              <a:rPr lang="en-US" kern="0" dirty="0">
                <a:solidFill>
                  <a:srgbClr val="220011"/>
                </a:solidFill>
                <a:latin typeface="Arial"/>
                <a:cs typeface="+mn-cs"/>
              </a:rPr>
              <a:t>NIH Reporting Requirements</a:t>
            </a:r>
          </a:p>
          <a:p>
            <a:pPr marL="796925" lvl="1" indent="-342900" eaLnBrk="0" fontAlgn="base" hangingPunct="0">
              <a:spcAft>
                <a:spcPct val="0"/>
              </a:spcAft>
              <a:buClr>
                <a:srgbClr val="220011"/>
              </a:buClr>
              <a:buSzTx/>
              <a:buFont typeface="Wingdings" pitchFamily="2" charset="2"/>
              <a:buChar char="Ø"/>
              <a:defRPr/>
            </a:pPr>
            <a:r>
              <a:rPr lang="en-US" kern="0" dirty="0" smtClean="0">
                <a:solidFill>
                  <a:srgbClr val="220011"/>
                </a:solidFill>
                <a:latin typeface="Arial"/>
                <a:cs typeface="+mn-cs"/>
              </a:rPr>
              <a:t> </a:t>
            </a:r>
            <a:r>
              <a:rPr lang="en-US" kern="0" dirty="0">
                <a:solidFill>
                  <a:srgbClr val="220011"/>
                </a:solidFill>
                <a:latin typeface="Arial"/>
                <a:cs typeface="+mn-cs"/>
              </a:rPr>
              <a:t>Implementation</a:t>
            </a:r>
          </a:p>
          <a:p>
            <a:pPr marL="0" lvl="0" indent="0" eaLnBrk="0" fontAlgn="base" hangingPunct="0">
              <a:spcAft>
                <a:spcPct val="0"/>
              </a:spcAft>
              <a:buClr>
                <a:srgbClr val="220011"/>
              </a:buClr>
              <a:buSzTx/>
              <a:defRPr/>
            </a:pPr>
            <a:endParaRPr lang="en-US" b="1" kern="0" dirty="0">
              <a:solidFill>
                <a:srgbClr val="220011"/>
              </a:solidFill>
              <a:latin typeface="Arial"/>
              <a:cs typeface="+mn-cs"/>
            </a:endParaRPr>
          </a:p>
        </p:txBody>
      </p:sp>
      <p:sp>
        <p:nvSpPr>
          <p:cNvPr id="16" name="Title 2"/>
          <p:cNvSpPr>
            <a:spLocks noGrp="1"/>
          </p:cNvSpPr>
          <p:nvPr>
            <p:ph type="title"/>
          </p:nvPr>
        </p:nvSpPr>
        <p:spPr>
          <a:xfrm>
            <a:off x="304800" y="457200"/>
            <a:ext cx="8686800" cy="838200"/>
          </a:xfrm>
        </p:spPr>
        <p:txBody>
          <a:bodyPr>
            <a:normAutofit/>
          </a:bodyPr>
          <a:lstStyle/>
          <a:p>
            <a:r>
              <a:rPr lang="en-US" sz="3000" b="1" dirty="0">
                <a:solidFill>
                  <a:schemeClr val="accent6"/>
                </a:solidFill>
                <a:effectLst>
                  <a:outerShdw blurRad="38100" dist="38100" dir="2700000" algn="tl">
                    <a:srgbClr val="000000">
                      <a:alpha val="43137"/>
                    </a:srgbClr>
                  </a:outerShdw>
                </a:effectLst>
                <a:latin typeface="Century Gothic" pitchFamily="34" charset="0"/>
              </a:rPr>
              <a:t>Hot Topics in Research Administration</a:t>
            </a:r>
          </a:p>
        </p:txBody>
      </p:sp>
      <p:sp>
        <p:nvSpPr>
          <p:cNvPr id="17" name="TextBox 16"/>
          <p:cNvSpPr txBox="1"/>
          <p:nvPr/>
        </p:nvSpPr>
        <p:spPr>
          <a:xfrm>
            <a:off x="141514" y="6477000"/>
            <a:ext cx="8915400" cy="369332"/>
          </a:xfrm>
          <a:prstGeom prst="rect">
            <a:avLst/>
          </a:prstGeom>
          <a:noFill/>
        </p:spPr>
        <p:txBody>
          <a:bodyPr wrap="square" rtlCol="0">
            <a:spAutoFit/>
          </a:bodyPr>
          <a:lstStyle/>
          <a:p>
            <a:pPr algn="ctr"/>
            <a:r>
              <a:rPr lang="en-US" b="1" dirty="0" smtClean="0">
                <a:effectLst>
                  <a:outerShdw blurRad="38100" dist="38100" dir="2700000" algn="tl">
                    <a:srgbClr val="000000">
                      <a:alpha val="43137"/>
                    </a:srgbClr>
                  </a:outerShdw>
                </a:effectLst>
                <a:latin typeface="Century Gothic" pitchFamily="34" charset="0"/>
              </a:rPr>
              <a:t>INTRODUCTION TO SPARKS2</a:t>
            </a:r>
            <a:endParaRPr lang="en-US" b="1" dirty="0">
              <a:effectLst>
                <a:outerShdw blurRad="38100" dist="38100" dir="2700000" algn="tl">
                  <a:srgbClr val="000000">
                    <a:alpha val="43137"/>
                  </a:srgbClr>
                </a:outerShdw>
              </a:effectLst>
              <a:latin typeface="Century Gothic" pitchFamily="34" charset="0"/>
            </a:endParaRPr>
          </a:p>
        </p:txBody>
      </p:sp>
    </p:spTree>
    <p:extLst>
      <p:ext uri="{BB962C8B-B14F-4D97-AF65-F5344CB8AC3E}">
        <p14:creationId xmlns:p14="http://schemas.microsoft.com/office/powerpoint/2010/main" val="29906412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0" y="2362200"/>
            <a:ext cx="7543800" cy="2667000"/>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US" sz="2800"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Hot </a:t>
            </a:r>
            <a:r>
              <a:rPr lang="en-US" sz="2800" b="1" dirty="0">
                <a:solidFill>
                  <a:schemeClr val="accent6">
                    <a:lumMod val="50000"/>
                  </a:schemeClr>
                </a:solidFill>
                <a:effectLst>
                  <a:outerShdw blurRad="38100" dist="38100" dir="2700000" algn="tl">
                    <a:srgbClr val="000000">
                      <a:alpha val="43137"/>
                    </a:srgbClr>
                  </a:outerShdw>
                </a:effectLst>
                <a:latin typeface="Century Gothic" pitchFamily="34" charset="0"/>
              </a:rPr>
              <a:t>Topics in Research </a:t>
            </a:r>
            <a:r>
              <a:rPr lang="en-US" sz="2800"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Administration</a:t>
            </a:r>
          </a:p>
          <a:p>
            <a:pPr algn="ctr"/>
            <a:r>
              <a:rPr lang="en-US" sz="2800" b="1" cap="none" dirty="0" smtClean="0">
                <a:solidFill>
                  <a:schemeClr val="accent6">
                    <a:lumMod val="50000"/>
                  </a:schemeClr>
                </a:solidFill>
                <a:effectLst>
                  <a:outerShdw blurRad="38100" dist="38100" dir="2700000" algn="tl">
                    <a:srgbClr val="000000">
                      <a:alpha val="43137"/>
                    </a:srgbClr>
                  </a:outerShdw>
                </a:effectLst>
                <a:latin typeface="Century Gothic" pitchFamily="34" charset="0"/>
              </a:rPr>
              <a:t>June 5, 2013</a:t>
            </a:r>
            <a:endParaRPr lang="en-US" sz="2800" b="1" cap="none" dirty="0" smtClean="0">
              <a:solidFill>
                <a:schemeClr val="accent6">
                  <a:lumMod val="50000"/>
                </a:schemeClr>
              </a:solidFill>
              <a:latin typeface="Century Gothic" pitchFamily="34" charset="0"/>
            </a:endParaRPr>
          </a:p>
          <a:p>
            <a:pPr algn="ctr"/>
            <a:endParaRPr lang="en-US" sz="1600" b="1" cap="none" dirty="0" smtClean="0">
              <a:solidFill>
                <a:schemeClr val="accent6">
                  <a:lumMod val="50000"/>
                </a:schemeClr>
              </a:solidFill>
              <a:latin typeface="Century Gothic" pitchFamily="34" charset="0"/>
            </a:endParaRPr>
          </a:p>
        </p:txBody>
      </p:sp>
      <p:sp>
        <p:nvSpPr>
          <p:cNvPr id="2" name="TextBox 1"/>
          <p:cNvSpPr txBox="1"/>
          <p:nvPr/>
        </p:nvSpPr>
        <p:spPr>
          <a:xfrm>
            <a:off x="19050" y="4690646"/>
            <a:ext cx="7543800" cy="830997"/>
          </a:xfrm>
          <a:prstGeom prst="rect">
            <a:avLst/>
          </a:prstGeom>
          <a:noFill/>
        </p:spPr>
        <p:txBody>
          <a:bodyPr wrap="square" rtlCol="0">
            <a:spAutoFit/>
          </a:bodyPr>
          <a:lstStyle/>
          <a:p>
            <a:pPr algn="ctr"/>
            <a:r>
              <a:rPr lang="en-US" sz="2400" b="1" dirty="0" smtClean="0">
                <a:solidFill>
                  <a:schemeClr val="accent6">
                    <a:lumMod val="75000"/>
                  </a:schemeClr>
                </a:solidFill>
                <a:latin typeface="Century Gothic" pitchFamily="34" charset="0"/>
              </a:rPr>
              <a:t>Presented by</a:t>
            </a:r>
          </a:p>
          <a:p>
            <a:pPr algn="ctr"/>
            <a:r>
              <a:rPr lang="en-US" sz="2400" b="1" dirty="0" smtClean="0">
                <a:solidFill>
                  <a:schemeClr val="accent6">
                    <a:lumMod val="75000"/>
                  </a:schemeClr>
                </a:solidFill>
                <a:latin typeface="Century Gothic" pitchFamily="34" charset="0"/>
              </a:rPr>
              <a:t>Doug Backman</a:t>
            </a:r>
            <a:endParaRPr lang="en-US" sz="2400" b="1" dirty="0">
              <a:solidFill>
                <a:schemeClr val="accent6">
                  <a:lumMod val="75000"/>
                </a:schemeClr>
              </a:solidFill>
              <a:latin typeface="Century Gothic" pitchFamily="34" charset="0"/>
            </a:endParaRPr>
          </a:p>
        </p:txBody>
      </p:sp>
      <p:sp>
        <p:nvSpPr>
          <p:cNvPr id="6" name="Title 2"/>
          <p:cNvSpPr txBox="1">
            <a:spLocks/>
          </p:cNvSpPr>
          <p:nvPr/>
        </p:nvSpPr>
        <p:spPr>
          <a:xfrm rot="5400000">
            <a:off x="5080497" y="3442199"/>
            <a:ext cx="5181600" cy="430805"/>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US" sz="1100" b="1" cap="none" dirty="0" smtClean="0">
                <a:solidFill>
                  <a:schemeClr val="accent6">
                    <a:lumMod val="50000"/>
                  </a:schemeClr>
                </a:solidFill>
                <a:latin typeface="Century Gothic" pitchFamily="34" charset="0"/>
              </a:rPr>
              <a:t>Exploring Research Administration…for CONCEPT to COMMERCIALIZATION</a:t>
            </a:r>
            <a:endParaRPr lang="en-US" sz="1100" b="1" cap="none" dirty="0">
              <a:solidFill>
                <a:schemeClr val="accent6">
                  <a:lumMod val="50000"/>
                </a:schemeClr>
              </a:solidFill>
              <a:latin typeface="Century Gothic"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929238" y="995562"/>
            <a:ext cx="2971801" cy="1285477"/>
          </a:xfrm>
          <a:prstGeom prst="rect">
            <a:avLst/>
          </a:prstGeom>
        </p:spPr>
      </p:pic>
    </p:spTree>
    <p:extLst>
      <p:ext uri="{BB962C8B-B14F-4D97-AF65-F5344CB8AC3E}">
        <p14:creationId xmlns:p14="http://schemas.microsoft.com/office/powerpoint/2010/main" val="3615539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0"/>
          <p:cNvSpPr>
            <a:spLocks noGrp="1"/>
          </p:cNvSpPr>
          <p:nvPr/>
        </p:nvSpPr>
        <p:spPr>
          <a:xfrm>
            <a:off x="457200" y="1447800"/>
            <a:ext cx="7946400" cy="4495800"/>
          </a:xfrm>
          <a:prstGeom prst="rect">
            <a:avLst/>
          </a:prstGeom>
        </p:spPr>
        <p:txBody>
          <a:bodyPr vert="horz" lIns="91440" tIns="45720" rIns="91440" bIns="45720" rtlCol="0">
            <a:normAutofit/>
          </a:bodyPr>
          <a:lstStyle>
            <a:lvl1pPr marL="173038" indent="-173038" algn="l" defTabSz="914400" rtl="0" eaLnBrk="1" latinLnBrk="0" hangingPunct="1">
              <a:lnSpc>
                <a:spcPct val="100000"/>
              </a:lnSpc>
              <a:spcBef>
                <a:spcPct val="20000"/>
              </a:spcBef>
              <a:buClr>
                <a:schemeClr val="accent1">
                  <a:lumMod val="20000"/>
                  <a:lumOff val="80000"/>
                </a:schemeClr>
              </a:buClr>
              <a:buSzPct val="70000"/>
              <a:buFontTx/>
              <a:buNone/>
              <a:defRPr sz="2400" kern="1200">
                <a:solidFill>
                  <a:schemeClr val="tx2">
                    <a:lumMod val="75000"/>
                  </a:schemeClr>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800" kern="1200">
                <a:solidFill>
                  <a:schemeClr val="tx2">
                    <a:lumMod val="75000"/>
                  </a:schemeClr>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400" kern="1200">
                <a:solidFill>
                  <a:schemeClr val="tx2">
                    <a:lumMod val="75000"/>
                  </a:schemeClr>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0" indent="-342900" eaLnBrk="0" fontAlgn="base" hangingPunct="0">
              <a:spcAft>
                <a:spcPct val="0"/>
              </a:spcAft>
              <a:buClr>
                <a:srgbClr val="220011"/>
              </a:buClr>
              <a:buSzTx/>
              <a:buFont typeface="Wingdings" pitchFamily="2" charset="2"/>
              <a:buChar char="Ø"/>
              <a:defRPr/>
            </a:pPr>
            <a:r>
              <a:rPr lang="en-US" kern="0" dirty="0">
                <a:solidFill>
                  <a:srgbClr val="220011"/>
                </a:solidFill>
                <a:latin typeface="Arial"/>
                <a:cs typeface="+mn-cs"/>
              </a:rPr>
              <a:t>OMB Proposed Guidance (A-81)</a:t>
            </a:r>
          </a:p>
          <a:p>
            <a:pPr marL="796925" lvl="1" indent="-342900" eaLnBrk="0" fontAlgn="base" hangingPunct="0">
              <a:spcAft>
                <a:spcPct val="0"/>
              </a:spcAft>
              <a:buClr>
                <a:srgbClr val="220011"/>
              </a:buClr>
              <a:buSzTx/>
              <a:buFont typeface="Wingdings" pitchFamily="2" charset="2"/>
              <a:buChar char="Ø"/>
              <a:defRPr/>
            </a:pPr>
            <a:r>
              <a:rPr lang="en-US" kern="0" dirty="0" smtClean="0">
                <a:solidFill>
                  <a:srgbClr val="220011"/>
                </a:solidFill>
                <a:latin typeface="Arial"/>
                <a:cs typeface="+mn-cs"/>
              </a:rPr>
              <a:t> </a:t>
            </a:r>
            <a:r>
              <a:rPr lang="en-US" kern="0" dirty="0">
                <a:solidFill>
                  <a:srgbClr val="220011"/>
                </a:solidFill>
                <a:latin typeface="Arial"/>
                <a:cs typeface="+mn-cs"/>
              </a:rPr>
              <a:t>OMB Circular A-21</a:t>
            </a:r>
          </a:p>
          <a:p>
            <a:pPr marL="796925" lvl="1" indent="-342900" eaLnBrk="0" fontAlgn="base" hangingPunct="0">
              <a:spcAft>
                <a:spcPct val="0"/>
              </a:spcAft>
              <a:buClr>
                <a:srgbClr val="220011"/>
              </a:buClr>
              <a:buSzTx/>
              <a:buFont typeface="Wingdings" pitchFamily="2" charset="2"/>
              <a:buChar char="Ø"/>
              <a:defRPr/>
            </a:pPr>
            <a:r>
              <a:rPr lang="en-US" kern="0" dirty="0" smtClean="0">
                <a:solidFill>
                  <a:srgbClr val="220011"/>
                </a:solidFill>
                <a:latin typeface="Arial"/>
                <a:cs typeface="+mn-cs"/>
              </a:rPr>
              <a:t> </a:t>
            </a:r>
            <a:r>
              <a:rPr lang="en-US" kern="0" dirty="0">
                <a:solidFill>
                  <a:srgbClr val="220011"/>
                </a:solidFill>
                <a:latin typeface="Arial"/>
                <a:cs typeface="+mn-cs"/>
              </a:rPr>
              <a:t>OMB Circular A-110</a:t>
            </a:r>
          </a:p>
          <a:p>
            <a:pPr marL="796925" lvl="1" indent="-342900" eaLnBrk="0" fontAlgn="base" hangingPunct="0">
              <a:spcAft>
                <a:spcPct val="0"/>
              </a:spcAft>
              <a:buClr>
                <a:srgbClr val="220011"/>
              </a:buClr>
              <a:buSzTx/>
              <a:buFont typeface="Wingdings" pitchFamily="2" charset="2"/>
              <a:buChar char="Ø"/>
              <a:defRPr/>
            </a:pPr>
            <a:r>
              <a:rPr lang="en-US" kern="0" dirty="0" smtClean="0">
                <a:solidFill>
                  <a:srgbClr val="220011"/>
                </a:solidFill>
                <a:latin typeface="Arial"/>
                <a:cs typeface="+mn-cs"/>
              </a:rPr>
              <a:t> </a:t>
            </a:r>
            <a:r>
              <a:rPr lang="en-US" kern="0" dirty="0">
                <a:solidFill>
                  <a:srgbClr val="220011"/>
                </a:solidFill>
                <a:latin typeface="Arial"/>
                <a:cs typeface="+mn-cs"/>
              </a:rPr>
              <a:t>OMB Circular A-133</a:t>
            </a:r>
          </a:p>
          <a:p>
            <a:pPr marL="796925" lvl="1" indent="-342900" eaLnBrk="0" fontAlgn="base" hangingPunct="0">
              <a:spcAft>
                <a:spcPct val="0"/>
              </a:spcAft>
              <a:buClr>
                <a:srgbClr val="220011"/>
              </a:buClr>
              <a:buSzTx/>
              <a:buFont typeface="Wingdings" pitchFamily="2" charset="2"/>
              <a:buChar char="Ø"/>
              <a:defRPr/>
            </a:pPr>
            <a:r>
              <a:rPr lang="en-US" kern="0" dirty="0" smtClean="0">
                <a:solidFill>
                  <a:srgbClr val="220011"/>
                </a:solidFill>
                <a:latin typeface="Arial"/>
                <a:cs typeface="+mn-cs"/>
              </a:rPr>
              <a:t> </a:t>
            </a:r>
            <a:r>
              <a:rPr lang="en-US" kern="0" dirty="0">
                <a:solidFill>
                  <a:srgbClr val="220011"/>
                </a:solidFill>
                <a:latin typeface="Arial"/>
                <a:cs typeface="+mn-cs"/>
              </a:rPr>
              <a:t>OMB Circular A-122</a:t>
            </a:r>
          </a:p>
          <a:p>
            <a:pPr marL="796925" lvl="1" indent="-342900" eaLnBrk="0" fontAlgn="base" hangingPunct="0">
              <a:spcAft>
                <a:spcPct val="0"/>
              </a:spcAft>
              <a:buClr>
                <a:srgbClr val="220011"/>
              </a:buClr>
              <a:buSzTx/>
              <a:buFont typeface="Wingdings" pitchFamily="2" charset="2"/>
              <a:buChar char="Ø"/>
              <a:defRPr/>
            </a:pPr>
            <a:r>
              <a:rPr lang="en-US" kern="0" dirty="0" smtClean="0">
                <a:solidFill>
                  <a:srgbClr val="220011"/>
                </a:solidFill>
                <a:latin typeface="Arial"/>
                <a:cs typeface="+mn-cs"/>
              </a:rPr>
              <a:t> </a:t>
            </a:r>
            <a:r>
              <a:rPr lang="en-US" kern="0" dirty="0">
                <a:solidFill>
                  <a:srgbClr val="220011"/>
                </a:solidFill>
                <a:latin typeface="Arial"/>
                <a:cs typeface="+mn-cs"/>
              </a:rPr>
              <a:t>OMB Circular A-87</a:t>
            </a:r>
          </a:p>
        </p:txBody>
      </p:sp>
      <p:sp>
        <p:nvSpPr>
          <p:cNvPr id="16" name="Title 2"/>
          <p:cNvSpPr>
            <a:spLocks noGrp="1"/>
          </p:cNvSpPr>
          <p:nvPr>
            <p:ph type="title"/>
          </p:nvPr>
        </p:nvSpPr>
        <p:spPr>
          <a:xfrm>
            <a:off x="304800" y="457200"/>
            <a:ext cx="8686800" cy="838200"/>
          </a:xfrm>
        </p:spPr>
        <p:txBody>
          <a:bodyPr>
            <a:normAutofit/>
          </a:bodyPr>
          <a:lstStyle/>
          <a:p>
            <a:r>
              <a:rPr lang="en-US" sz="3000" b="1" dirty="0">
                <a:solidFill>
                  <a:schemeClr val="accent6"/>
                </a:solidFill>
                <a:effectLst>
                  <a:outerShdw blurRad="38100" dist="38100" dir="2700000" algn="tl">
                    <a:srgbClr val="000000">
                      <a:alpha val="43137"/>
                    </a:srgbClr>
                  </a:outerShdw>
                </a:effectLst>
                <a:latin typeface="Century Gothic" pitchFamily="34" charset="0"/>
              </a:rPr>
              <a:t>Hot Topics in Research Administration</a:t>
            </a:r>
          </a:p>
        </p:txBody>
      </p:sp>
      <p:sp>
        <p:nvSpPr>
          <p:cNvPr id="17" name="TextBox 16"/>
          <p:cNvSpPr txBox="1"/>
          <p:nvPr/>
        </p:nvSpPr>
        <p:spPr>
          <a:xfrm>
            <a:off x="141514" y="6477000"/>
            <a:ext cx="8915400" cy="369332"/>
          </a:xfrm>
          <a:prstGeom prst="rect">
            <a:avLst/>
          </a:prstGeom>
          <a:noFill/>
        </p:spPr>
        <p:txBody>
          <a:bodyPr wrap="square" rtlCol="0">
            <a:spAutoFit/>
          </a:bodyPr>
          <a:lstStyle/>
          <a:p>
            <a:pPr algn="ctr"/>
            <a:r>
              <a:rPr lang="en-US" b="1" dirty="0" smtClean="0">
                <a:effectLst>
                  <a:outerShdw blurRad="38100" dist="38100" dir="2700000" algn="tl">
                    <a:srgbClr val="000000">
                      <a:alpha val="43137"/>
                    </a:srgbClr>
                  </a:outerShdw>
                </a:effectLst>
                <a:latin typeface="Century Gothic" pitchFamily="34" charset="0"/>
              </a:rPr>
              <a:t>INTRODUCTION TO SPARKS2</a:t>
            </a:r>
            <a:endParaRPr lang="en-US" b="1" dirty="0">
              <a:effectLst>
                <a:outerShdw blurRad="38100" dist="38100" dir="2700000" algn="tl">
                  <a:srgbClr val="000000">
                    <a:alpha val="43137"/>
                  </a:srgbClr>
                </a:outerShdw>
              </a:effectLst>
              <a:latin typeface="Century Gothic" pitchFamily="34" charset="0"/>
            </a:endParaRPr>
          </a:p>
        </p:txBody>
      </p:sp>
    </p:spTree>
    <p:extLst>
      <p:ext uri="{BB962C8B-B14F-4D97-AF65-F5344CB8AC3E}">
        <p14:creationId xmlns:p14="http://schemas.microsoft.com/office/powerpoint/2010/main" val="25246794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0"/>
          <p:cNvSpPr>
            <a:spLocks noGrp="1"/>
          </p:cNvSpPr>
          <p:nvPr/>
        </p:nvSpPr>
        <p:spPr>
          <a:xfrm>
            <a:off x="457200" y="1447800"/>
            <a:ext cx="7946400" cy="4495800"/>
          </a:xfrm>
          <a:prstGeom prst="rect">
            <a:avLst/>
          </a:prstGeom>
        </p:spPr>
        <p:txBody>
          <a:bodyPr vert="horz" lIns="91440" tIns="45720" rIns="91440" bIns="45720" rtlCol="0">
            <a:normAutofit/>
          </a:bodyPr>
          <a:lstStyle>
            <a:lvl1pPr marL="173038" indent="-173038" algn="l" defTabSz="914400" rtl="0" eaLnBrk="1" latinLnBrk="0" hangingPunct="1">
              <a:lnSpc>
                <a:spcPct val="100000"/>
              </a:lnSpc>
              <a:spcBef>
                <a:spcPct val="20000"/>
              </a:spcBef>
              <a:buClr>
                <a:schemeClr val="accent1">
                  <a:lumMod val="20000"/>
                  <a:lumOff val="80000"/>
                </a:schemeClr>
              </a:buClr>
              <a:buSzPct val="70000"/>
              <a:buFontTx/>
              <a:buNone/>
              <a:defRPr sz="2400" kern="1200">
                <a:solidFill>
                  <a:schemeClr val="tx2">
                    <a:lumMod val="75000"/>
                  </a:schemeClr>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800" kern="1200">
                <a:solidFill>
                  <a:schemeClr val="tx2">
                    <a:lumMod val="75000"/>
                  </a:schemeClr>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400" kern="1200">
                <a:solidFill>
                  <a:schemeClr val="tx2">
                    <a:lumMod val="75000"/>
                  </a:schemeClr>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0" indent="-342900" eaLnBrk="0" fontAlgn="base" hangingPunct="0">
              <a:spcAft>
                <a:spcPct val="0"/>
              </a:spcAft>
              <a:buClr>
                <a:srgbClr val="220011"/>
              </a:buClr>
              <a:buSzTx/>
              <a:buFont typeface="Wingdings" pitchFamily="2" charset="2"/>
              <a:buChar char="Ø"/>
              <a:defRPr/>
            </a:pPr>
            <a:r>
              <a:rPr lang="en-US" kern="0" dirty="0">
                <a:solidFill>
                  <a:srgbClr val="220011"/>
                </a:solidFill>
                <a:latin typeface="Arial"/>
                <a:cs typeface="+mn-cs"/>
              </a:rPr>
              <a:t>Administration of Service Centers</a:t>
            </a:r>
          </a:p>
          <a:p>
            <a:pPr marL="796925" lvl="1" indent="-342900" eaLnBrk="0" fontAlgn="base" hangingPunct="0">
              <a:spcAft>
                <a:spcPct val="0"/>
              </a:spcAft>
              <a:buClr>
                <a:srgbClr val="220011"/>
              </a:buClr>
              <a:buSzTx/>
              <a:buFont typeface="Wingdings" pitchFamily="2" charset="2"/>
              <a:buChar char="Ø"/>
              <a:defRPr/>
            </a:pPr>
            <a:r>
              <a:rPr lang="en-US" kern="0" dirty="0" smtClean="0">
                <a:solidFill>
                  <a:srgbClr val="220011"/>
                </a:solidFill>
                <a:latin typeface="Arial"/>
                <a:cs typeface="+mn-cs"/>
              </a:rPr>
              <a:t> </a:t>
            </a:r>
            <a:r>
              <a:rPr lang="en-US" kern="0" dirty="0">
                <a:solidFill>
                  <a:srgbClr val="220011"/>
                </a:solidFill>
                <a:latin typeface="Arial"/>
                <a:cs typeface="+mn-cs"/>
              </a:rPr>
              <a:t>Increased public Awareness</a:t>
            </a:r>
          </a:p>
          <a:p>
            <a:pPr marL="796925" lvl="1" indent="-342900" eaLnBrk="0" fontAlgn="base" hangingPunct="0">
              <a:spcAft>
                <a:spcPct val="0"/>
              </a:spcAft>
              <a:buClr>
                <a:srgbClr val="220011"/>
              </a:buClr>
              <a:buSzTx/>
              <a:buFont typeface="Wingdings" pitchFamily="2" charset="2"/>
              <a:buChar char="Ø"/>
              <a:defRPr/>
            </a:pPr>
            <a:r>
              <a:rPr lang="en-US" kern="0" dirty="0" smtClean="0">
                <a:solidFill>
                  <a:srgbClr val="220011"/>
                </a:solidFill>
                <a:latin typeface="Arial"/>
                <a:cs typeface="+mn-cs"/>
              </a:rPr>
              <a:t> </a:t>
            </a:r>
            <a:r>
              <a:rPr lang="en-US" kern="0" dirty="0">
                <a:solidFill>
                  <a:srgbClr val="220011"/>
                </a:solidFill>
                <a:latin typeface="Arial"/>
                <a:cs typeface="+mn-cs"/>
              </a:rPr>
              <a:t>Audit concerns</a:t>
            </a:r>
          </a:p>
          <a:p>
            <a:pPr marL="342900" lvl="0" indent="-342900" eaLnBrk="0" fontAlgn="base" hangingPunct="0">
              <a:spcAft>
                <a:spcPct val="0"/>
              </a:spcAft>
              <a:buClr>
                <a:srgbClr val="220011"/>
              </a:buClr>
              <a:buSzTx/>
              <a:buFont typeface="Wingdings" pitchFamily="2" charset="2"/>
              <a:buChar char="Ø"/>
              <a:defRPr/>
            </a:pPr>
            <a:endParaRPr lang="en-US" kern="0" dirty="0">
              <a:solidFill>
                <a:srgbClr val="220011"/>
              </a:solidFill>
              <a:latin typeface="Arial"/>
              <a:cs typeface="+mn-cs"/>
            </a:endParaRPr>
          </a:p>
          <a:p>
            <a:pPr marL="342900" lvl="0" indent="-342900" eaLnBrk="0" fontAlgn="base" hangingPunct="0">
              <a:spcAft>
                <a:spcPct val="0"/>
              </a:spcAft>
              <a:buClr>
                <a:srgbClr val="220011"/>
              </a:buClr>
              <a:buSzTx/>
              <a:buFont typeface="Wingdings" pitchFamily="2" charset="2"/>
              <a:buChar char="Ø"/>
              <a:defRPr/>
            </a:pPr>
            <a:r>
              <a:rPr lang="en-US" kern="0" dirty="0">
                <a:solidFill>
                  <a:srgbClr val="220011"/>
                </a:solidFill>
                <a:latin typeface="Arial"/>
                <a:cs typeface="+mn-cs"/>
              </a:rPr>
              <a:t>Export Control Challenges (COGR)</a:t>
            </a:r>
          </a:p>
          <a:p>
            <a:pPr marL="796925" lvl="1" indent="-342900" eaLnBrk="0" fontAlgn="base" hangingPunct="0">
              <a:spcAft>
                <a:spcPct val="0"/>
              </a:spcAft>
              <a:buClr>
                <a:srgbClr val="220011"/>
              </a:buClr>
              <a:buSzTx/>
              <a:buFont typeface="Wingdings" pitchFamily="2" charset="2"/>
              <a:buChar char="Ø"/>
              <a:defRPr/>
            </a:pPr>
            <a:r>
              <a:rPr lang="en-US" kern="0" dirty="0" smtClean="0">
                <a:solidFill>
                  <a:srgbClr val="220011"/>
                </a:solidFill>
                <a:latin typeface="Arial"/>
                <a:cs typeface="+mn-cs"/>
              </a:rPr>
              <a:t> </a:t>
            </a:r>
            <a:r>
              <a:rPr lang="en-US" kern="0" dirty="0">
                <a:solidFill>
                  <a:srgbClr val="220011"/>
                </a:solidFill>
                <a:latin typeface="Arial"/>
                <a:cs typeface="+mn-cs"/>
              </a:rPr>
              <a:t>China initiative</a:t>
            </a:r>
          </a:p>
          <a:p>
            <a:pPr marL="796925" lvl="1" indent="-342900" eaLnBrk="0" fontAlgn="base" hangingPunct="0">
              <a:spcAft>
                <a:spcPct val="0"/>
              </a:spcAft>
              <a:buClr>
                <a:srgbClr val="220011"/>
              </a:buClr>
              <a:buSzTx/>
              <a:buFont typeface="Wingdings" pitchFamily="2" charset="2"/>
              <a:buChar char="Ø"/>
              <a:defRPr/>
            </a:pPr>
            <a:r>
              <a:rPr lang="en-US" kern="0" dirty="0" smtClean="0">
                <a:solidFill>
                  <a:srgbClr val="220011"/>
                </a:solidFill>
                <a:latin typeface="Arial"/>
                <a:cs typeface="+mn-cs"/>
              </a:rPr>
              <a:t> 1-129 </a:t>
            </a:r>
            <a:r>
              <a:rPr lang="en-US" kern="0" dirty="0">
                <a:solidFill>
                  <a:srgbClr val="220011"/>
                </a:solidFill>
                <a:latin typeface="Arial"/>
                <a:cs typeface="+mn-cs"/>
              </a:rPr>
              <a:t>Visa</a:t>
            </a:r>
          </a:p>
          <a:p>
            <a:pPr marL="796925" lvl="1" indent="-342900" eaLnBrk="0" fontAlgn="base" hangingPunct="0">
              <a:spcAft>
                <a:spcPct val="0"/>
              </a:spcAft>
              <a:buClr>
                <a:srgbClr val="220011"/>
              </a:buClr>
              <a:buSzTx/>
              <a:buFont typeface="Wingdings" pitchFamily="2" charset="2"/>
              <a:buChar char="Ø"/>
              <a:defRPr/>
            </a:pPr>
            <a:r>
              <a:rPr lang="en-US" kern="0" dirty="0" smtClean="0">
                <a:solidFill>
                  <a:srgbClr val="220011"/>
                </a:solidFill>
                <a:latin typeface="Arial"/>
                <a:cs typeface="+mn-cs"/>
              </a:rPr>
              <a:t> </a:t>
            </a:r>
            <a:r>
              <a:rPr lang="en-US" kern="0" dirty="0">
                <a:solidFill>
                  <a:srgbClr val="220011"/>
                </a:solidFill>
                <a:latin typeface="Arial"/>
                <a:cs typeface="+mn-cs"/>
              </a:rPr>
              <a:t>Regulatory changes</a:t>
            </a:r>
          </a:p>
          <a:p>
            <a:pPr marL="342900" lvl="0" indent="-342900" eaLnBrk="0" fontAlgn="base" hangingPunct="0">
              <a:spcAft>
                <a:spcPct val="0"/>
              </a:spcAft>
              <a:buClr>
                <a:srgbClr val="220011"/>
              </a:buClr>
              <a:buSzTx/>
              <a:buFont typeface="Wingdings" pitchFamily="2" charset="2"/>
              <a:buChar char="Ø"/>
              <a:defRPr/>
            </a:pPr>
            <a:endParaRPr lang="en-US" kern="0" dirty="0">
              <a:solidFill>
                <a:srgbClr val="220011"/>
              </a:solidFill>
              <a:latin typeface="Arial"/>
              <a:cs typeface="+mn-cs"/>
            </a:endParaRPr>
          </a:p>
          <a:p>
            <a:pPr marL="342900" lvl="0" indent="-342900" eaLnBrk="0" fontAlgn="base" hangingPunct="0">
              <a:spcAft>
                <a:spcPct val="0"/>
              </a:spcAft>
              <a:buClr>
                <a:srgbClr val="220011"/>
              </a:buClr>
              <a:buSzTx/>
              <a:buFont typeface="Wingdings" pitchFamily="2" charset="2"/>
              <a:buChar char="Ø"/>
              <a:defRPr/>
            </a:pPr>
            <a:endParaRPr lang="en-US" b="1" kern="0" dirty="0">
              <a:solidFill>
                <a:srgbClr val="220011"/>
              </a:solidFill>
              <a:latin typeface="Arial"/>
              <a:cs typeface="+mn-cs"/>
            </a:endParaRPr>
          </a:p>
        </p:txBody>
      </p:sp>
      <p:sp>
        <p:nvSpPr>
          <p:cNvPr id="16" name="Title 2"/>
          <p:cNvSpPr>
            <a:spLocks noGrp="1"/>
          </p:cNvSpPr>
          <p:nvPr>
            <p:ph type="title"/>
          </p:nvPr>
        </p:nvSpPr>
        <p:spPr>
          <a:xfrm>
            <a:off x="304800" y="457200"/>
            <a:ext cx="8686800" cy="838200"/>
          </a:xfrm>
        </p:spPr>
        <p:txBody>
          <a:bodyPr>
            <a:normAutofit/>
          </a:bodyPr>
          <a:lstStyle/>
          <a:p>
            <a:r>
              <a:rPr lang="en-US" sz="3000" b="1" dirty="0">
                <a:solidFill>
                  <a:schemeClr val="accent6"/>
                </a:solidFill>
                <a:effectLst>
                  <a:outerShdw blurRad="38100" dist="38100" dir="2700000" algn="tl">
                    <a:srgbClr val="000000">
                      <a:alpha val="43137"/>
                    </a:srgbClr>
                  </a:outerShdw>
                </a:effectLst>
                <a:latin typeface="Century Gothic" pitchFamily="34" charset="0"/>
              </a:rPr>
              <a:t>Hot Topics in Research Administration</a:t>
            </a:r>
          </a:p>
        </p:txBody>
      </p:sp>
      <p:sp>
        <p:nvSpPr>
          <p:cNvPr id="17" name="TextBox 16"/>
          <p:cNvSpPr txBox="1"/>
          <p:nvPr/>
        </p:nvSpPr>
        <p:spPr>
          <a:xfrm>
            <a:off x="141514" y="6477000"/>
            <a:ext cx="8915400" cy="369332"/>
          </a:xfrm>
          <a:prstGeom prst="rect">
            <a:avLst/>
          </a:prstGeom>
          <a:noFill/>
        </p:spPr>
        <p:txBody>
          <a:bodyPr wrap="square" rtlCol="0">
            <a:spAutoFit/>
          </a:bodyPr>
          <a:lstStyle/>
          <a:p>
            <a:pPr algn="ctr"/>
            <a:r>
              <a:rPr lang="en-US" b="1" dirty="0" smtClean="0">
                <a:effectLst>
                  <a:outerShdw blurRad="38100" dist="38100" dir="2700000" algn="tl">
                    <a:srgbClr val="000000">
                      <a:alpha val="43137"/>
                    </a:srgbClr>
                  </a:outerShdw>
                </a:effectLst>
                <a:latin typeface="Century Gothic" pitchFamily="34" charset="0"/>
              </a:rPr>
              <a:t>INTRODUCTION TO SPARKS2</a:t>
            </a:r>
            <a:endParaRPr lang="en-US" b="1" dirty="0">
              <a:effectLst>
                <a:outerShdw blurRad="38100" dist="38100" dir="2700000" algn="tl">
                  <a:srgbClr val="000000">
                    <a:alpha val="43137"/>
                  </a:srgbClr>
                </a:outerShdw>
              </a:effectLst>
              <a:latin typeface="Century Gothic" pitchFamily="34" charset="0"/>
            </a:endParaRPr>
          </a:p>
        </p:txBody>
      </p:sp>
    </p:spTree>
    <p:extLst>
      <p:ext uri="{BB962C8B-B14F-4D97-AF65-F5344CB8AC3E}">
        <p14:creationId xmlns:p14="http://schemas.microsoft.com/office/powerpoint/2010/main" val="26512504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0"/>
          <p:cNvSpPr>
            <a:spLocks noGrp="1"/>
          </p:cNvSpPr>
          <p:nvPr/>
        </p:nvSpPr>
        <p:spPr>
          <a:xfrm>
            <a:off x="457200" y="1447800"/>
            <a:ext cx="7946400" cy="4495800"/>
          </a:xfrm>
          <a:prstGeom prst="rect">
            <a:avLst/>
          </a:prstGeom>
        </p:spPr>
        <p:txBody>
          <a:bodyPr vert="horz" lIns="91440" tIns="45720" rIns="91440" bIns="45720" rtlCol="0">
            <a:normAutofit/>
          </a:bodyPr>
          <a:lstStyle>
            <a:lvl1pPr marL="173038" indent="-173038" algn="l" defTabSz="914400" rtl="0" eaLnBrk="1" latinLnBrk="0" hangingPunct="1">
              <a:lnSpc>
                <a:spcPct val="100000"/>
              </a:lnSpc>
              <a:spcBef>
                <a:spcPct val="20000"/>
              </a:spcBef>
              <a:buClr>
                <a:schemeClr val="accent1">
                  <a:lumMod val="20000"/>
                  <a:lumOff val="80000"/>
                </a:schemeClr>
              </a:buClr>
              <a:buSzPct val="70000"/>
              <a:buFontTx/>
              <a:buNone/>
              <a:defRPr sz="2400" kern="1200">
                <a:solidFill>
                  <a:schemeClr val="tx2">
                    <a:lumMod val="75000"/>
                  </a:schemeClr>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800" kern="1200">
                <a:solidFill>
                  <a:schemeClr val="tx2">
                    <a:lumMod val="75000"/>
                  </a:schemeClr>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400" kern="1200">
                <a:solidFill>
                  <a:schemeClr val="tx2">
                    <a:lumMod val="75000"/>
                  </a:schemeClr>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0" indent="-342900" eaLnBrk="0" fontAlgn="base" hangingPunct="0">
              <a:spcAft>
                <a:spcPct val="0"/>
              </a:spcAft>
              <a:buClr>
                <a:srgbClr val="220011"/>
              </a:buClr>
              <a:buSzTx/>
              <a:buFont typeface="Wingdings" pitchFamily="2" charset="2"/>
              <a:buChar char="Ø"/>
              <a:defRPr/>
            </a:pPr>
            <a:r>
              <a:rPr lang="en-US" kern="0" dirty="0">
                <a:solidFill>
                  <a:srgbClr val="220011"/>
                </a:solidFill>
                <a:latin typeface="Arial"/>
                <a:cs typeface="+mn-cs"/>
              </a:rPr>
              <a:t>University-Industry Demonstration</a:t>
            </a:r>
          </a:p>
          <a:p>
            <a:pPr marL="0" lvl="0" indent="0" eaLnBrk="0" fontAlgn="base" hangingPunct="0">
              <a:spcAft>
                <a:spcPct val="0"/>
              </a:spcAft>
              <a:buClr>
                <a:srgbClr val="220011"/>
              </a:buClr>
              <a:buSzTx/>
              <a:defRPr/>
            </a:pPr>
            <a:r>
              <a:rPr lang="en-US" kern="0" dirty="0">
                <a:solidFill>
                  <a:srgbClr val="220011"/>
                </a:solidFill>
                <a:latin typeface="Arial"/>
                <a:cs typeface="+mn-cs"/>
              </a:rPr>
              <a:t>    Partnership (UIDP) </a:t>
            </a:r>
          </a:p>
          <a:p>
            <a:pPr marL="796925" lvl="1" indent="-342900" eaLnBrk="0" fontAlgn="base" hangingPunct="0">
              <a:spcAft>
                <a:spcPct val="0"/>
              </a:spcAft>
              <a:buClr>
                <a:srgbClr val="220011"/>
              </a:buClr>
              <a:buSzTx/>
              <a:buFont typeface="Wingdings" pitchFamily="2" charset="2"/>
              <a:buChar char="Ø"/>
              <a:defRPr/>
            </a:pPr>
            <a:r>
              <a:rPr lang="en-US" kern="0" dirty="0" smtClean="0">
                <a:solidFill>
                  <a:srgbClr val="220011"/>
                </a:solidFill>
                <a:latin typeface="Arial"/>
                <a:cs typeface="+mn-cs"/>
              </a:rPr>
              <a:t>Researcher </a:t>
            </a:r>
            <a:r>
              <a:rPr lang="en-US" kern="0" dirty="0">
                <a:solidFill>
                  <a:srgbClr val="220011"/>
                </a:solidFill>
                <a:latin typeface="Arial"/>
                <a:cs typeface="+mn-cs"/>
              </a:rPr>
              <a:t>Guidebook – (UDIP Researcher Guidebook)</a:t>
            </a:r>
          </a:p>
          <a:p>
            <a:pPr marL="796925" lvl="1" indent="-342900" eaLnBrk="0" fontAlgn="base" hangingPunct="0">
              <a:spcAft>
                <a:spcPct val="0"/>
              </a:spcAft>
              <a:buClr>
                <a:srgbClr val="220011"/>
              </a:buClr>
              <a:buSzTx/>
              <a:buFont typeface="Wingdings" pitchFamily="2" charset="2"/>
              <a:buChar char="Ø"/>
              <a:defRPr/>
            </a:pPr>
            <a:r>
              <a:rPr lang="en-US" kern="0" dirty="0" smtClean="0">
                <a:solidFill>
                  <a:srgbClr val="220011"/>
                </a:solidFill>
                <a:latin typeface="Arial"/>
                <a:cs typeface="+mn-cs"/>
              </a:rPr>
              <a:t>Negotiating </a:t>
            </a:r>
            <a:r>
              <a:rPr lang="en-US" kern="0" dirty="0">
                <a:solidFill>
                  <a:srgbClr val="220011"/>
                </a:solidFill>
                <a:latin typeface="Arial"/>
                <a:cs typeface="+mn-cs"/>
              </a:rPr>
              <a:t>industry contracts</a:t>
            </a:r>
          </a:p>
          <a:p>
            <a:pPr marL="796925" lvl="1" indent="-342900" eaLnBrk="0" fontAlgn="base" hangingPunct="0">
              <a:spcAft>
                <a:spcPct val="0"/>
              </a:spcAft>
              <a:buClr>
                <a:srgbClr val="220011"/>
              </a:buClr>
              <a:buSzTx/>
              <a:buFont typeface="Wingdings" pitchFamily="2" charset="2"/>
              <a:buChar char="Ø"/>
              <a:defRPr/>
            </a:pPr>
            <a:r>
              <a:rPr lang="en-US" kern="0" dirty="0" smtClean="0">
                <a:solidFill>
                  <a:srgbClr val="220011"/>
                </a:solidFill>
                <a:latin typeface="Arial"/>
                <a:cs typeface="+mn-cs"/>
              </a:rPr>
              <a:t>Intellectual </a:t>
            </a:r>
            <a:r>
              <a:rPr lang="en-US" kern="0" dirty="0">
                <a:solidFill>
                  <a:srgbClr val="220011"/>
                </a:solidFill>
                <a:latin typeface="Arial"/>
                <a:cs typeface="+mn-cs"/>
              </a:rPr>
              <a:t>Property</a:t>
            </a:r>
          </a:p>
        </p:txBody>
      </p:sp>
      <p:sp>
        <p:nvSpPr>
          <p:cNvPr id="16" name="Title 2"/>
          <p:cNvSpPr>
            <a:spLocks noGrp="1"/>
          </p:cNvSpPr>
          <p:nvPr>
            <p:ph type="title"/>
          </p:nvPr>
        </p:nvSpPr>
        <p:spPr>
          <a:xfrm>
            <a:off x="304800" y="457200"/>
            <a:ext cx="8686800" cy="838200"/>
          </a:xfrm>
        </p:spPr>
        <p:txBody>
          <a:bodyPr>
            <a:normAutofit/>
          </a:bodyPr>
          <a:lstStyle/>
          <a:p>
            <a:r>
              <a:rPr lang="en-US" sz="3000" b="1" dirty="0">
                <a:solidFill>
                  <a:schemeClr val="accent6"/>
                </a:solidFill>
                <a:effectLst>
                  <a:outerShdw blurRad="38100" dist="38100" dir="2700000" algn="tl">
                    <a:srgbClr val="000000">
                      <a:alpha val="43137"/>
                    </a:srgbClr>
                  </a:outerShdw>
                </a:effectLst>
                <a:latin typeface="Century Gothic" pitchFamily="34" charset="0"/>
              </a:rPr>
              <a:t>Hot Topics in Research Administration</a:t>
            </a:r>
          </a:p>
        </p:txBody>
      </p:sp>
      <p:sp>
        <p:nvSpPr>
          <p:cNvPr id="17" name="TextBox 16"/>
          <p:cNvSpPr txBox="1"/>
          <p:nvPr/>
        </p:nvSpPr>
        <p:spPr>
          <a:xfrm>
            <a:off x="141514" y="6477000"/>
            <a:ext cx="8915400" cy="369332"/>
          </a:xfrm>
          <a:prstGeom prst="rect">
            <a:avLst/>
          </a:prstGeom>
          <a:noFill/>
        </p:spPr>
        <p:txBody>
          <a:bodyPr wrap="square" rtlCol="0">
            <a:spAutoFit/>
          </a:bodyPr>
          <a:lstStyle/>
          <a:p>
            <a:pPr algn="ctr"/>
            <a:r>
              <a:rPr lang="en-US" b="1" dirty="0" smtClean="0">
                <a:effectLst>
                  <a:outerShdw blurRad="38100" dist="38100" dir="2700000" algn="tl">
                    <a:srgbClr val="000000">
                      <a:alpha val="43137"/>
                    </a:srgbClr>
                  </a:outerShdw>
                </a:effectLst>
                <a:latin typeface="Century Gothic" pitchFamily="34" charset="0"/>
              </a:rPr>
              <a:t>INTRODUCTION TO SPARKS2</a:t>
            </a:r>
            <a:endParaRPr lang="en-US" b="1" dirty="0">
              <a:effectLst>
                <a:outerShdw blurRad="38100" dist="38100" dir="2700000" algn="tl">
                  <a:srgbClr val="000000">
                    <a:alpha val="43137"/>
                  </a:srgbClr>
                </a:outerShdw>
              </a:effectLst>
              <a:latin typeface="Century Gothic" pitchFamily="34" charset="0"/>
            </a:endParaRPr>
          </a:p>
        </p:txBody>
      </p:sp>
    </p:spTree>
    <p:extLst>
      <p:ext uri="{BB962C8B-B14F-4D97-AF65-F5344CB8AC3E}">
        <p14:creationId xmlns:p14="http://schemas.microsoft.com/office/powerpoint/2010/main" val="27030906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0"/>
          <p:cNvSpPr>
            <a:spLocks noGrp="1"/>
          </p:cNvSpPr>
          <p:nvPr/>
        </p:nvSpPr>
        <p:spPr>
          <a:xfrm>
            <a:off x="457200" y="1447800"/>
            <a:ext cx="7946400" cy="4495800"/>
          </a:xfrm>
          <a:prstGeom prst="rect">
            <a:avLst/>
          </a:prstGeom>
        </p:spPr>
        <p:txBody>
          <a:bodyPr vert="horz" lIns="91440" tIns="45720" rIns="91440" bIns="45720" rtlCol="0">
            <a:normAutofit/>
          </a:bodyPr>
          <a:lstStyle>
            <a:lvl1pPr marL="173038" indent="-173038" algn="l" defTabSz="914400" rtl="0" eaLnBrk="1" latinLnBrk="0" hangingPunct="1">
              <a:lnSpc>
                <a:spcPct val="100000"/>
              </a:lnSpc>
              <a:spcBef>
                <a:spcPct val="20000"/>
              </a:spcBef>
              <a:buClr>
                <a:schemeClr val="accent1">
                  <a:lumMod val="20000"/>
                  <a:lumOff val="80000"/>
                </a:schemeClr>
              </a:buClr>
              <a:buSzPct val="70000"/>
              <a:buFontTx/>
              <a:buNone/>
              <a:defRPr sz="2400" kern="1200">
                <a:solidFill>
                  <a:schemeClr val="tx2">
                    <a:lumMod val="75000"/>
                  </a:schemeClr>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800" kern="1200">
                <a:solidFill>
                  <a:schemeClr val="tx2">
                    <a:lumMod val="75000"/>
                  </a:schemeClr>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400" kern="1200">
                <a:solidFill>
                  <a:schemeClr val="tx2">
                    <a:lumMod val="75000"/>
                  </a:schemeClr>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0" indent="-342900" eaLnBrk="0" fontAlgn="base" hangingPunct="0">
              <a:spcAft>
                <a:spcPct val="0"/>
              </a:spcAft>
              <a:buClr>
                <a:srgbClr val="220011"/>
              </a:buClr>
              <a:buSzTx/>
              <a:buFont typeface="Wingdings" pitchFamily="2" charset="2"/>
              <a:buChar char="Ø"/>
              <a:defRPr/>
            </a:pPr>
            <a:r>
              <a:rPr lang="en-US" kern="0" dirty="0">
                <a:solidFill>
                  <a:srgbClr val="220011"/>
                </a:solidFill>
                <a:latin typeface="Arial"/>
                <a:cs typeface="+mn-cs"/>
              </a:rPr>
              <a:t>National Research Council</a:t>
            </a:r>
          </a:p>
          <a:p>
            <a:pPr marL="796925" lvl="1" indent="-342900" eaLnBrk="0" fontAlgn="base" hangingPunct="0">
              <a:spcAft>
                <a:spcPct val="0"/>
              </a:spcAft>
              <a:buClr>
                <a:srgbClr val="220011"/>
              </a:buClr>
              <a:buSzTx/>
              <a:buFont typeface="Wingdings" pitchFamily="2" charset="2"/>
              <a:buChar char="Ø"/>
              <a:defRPr/>
            </a:pPr>
            <a:r>
              <a:rPr lang="en-US" kern="0" dirty="0" smtClean="0">
                <a:solidFill>
                  <a:srgbClr val="220011"/>
                </a:solidFill>
                <a:latin typeface="Arial"/>
                <a:cs typeface="+mn-cs"/>
              </a:rPr>
              <a:t>NRC </a:t>
            </a:r>
            <a:r>
              <a:rPr lang="en-US" kern="0" dirty="0">
                <a:solidFill>
                  <a:srgbClr val="220011"/>
                </a:solidFill>
                <a:latin typeface="Arial"/>
                <a:cs typeface="+mn-cs"/>
              </a:rPr>
              <a:t>Report on Research Universities: Now </a:t>
            </a:r>
            <a:r>
              <a:rPr lang="en-US" kern="0" dirty="0" smtClean="0">
                <a:solidFill>
                  <a:srgbClr val="220011"/>
                </a:solidFill>
                <a:latin typeface="Arial"/>
                <a:cs typeface="+mn-cs"/>
              </a:rPr>
              <a:t>the </a:t>
            </a:r>
            <a:r>
              <a:rPr lang="en-US" kern="0" dirty="0">
                <a:solidFill>
                  <a:srgbClr val="220011"/>
                </a:solidFill>
                <a:latin typeface="Arial"/>
                <a:cs typeface="+mn-cs"/>
              </a:rPr>
              <a:t>Challenging Questions (10 Actions)</a:t>
            </a:r>
          </a:p>
          <a:p>
            <a:pPr marL="0" lvl="0" indent="0" eaLnBrk="0" fontAlgn="base" hangingPunct="0">
              <a:spcAft>
                <a:spcPct val="0"/>
              </a:spcAft>
              <a:buClr>
                <a:srgbClr val="220011"/>
              </a:buClr>
              <a:buSzTx/>
              <a:defRPr/>
            </a:pPr>
            <a:r>
              <a:rPr lang="en-US" kern="0" dirty="0" smtClean="0">
                <a:solidFill>
                  <a:srgbClr val="220011"/>
                </a:solidFill>
                <a:latin typeface="Arial"/>
                <a:cs typeface="+mn-cs"/>
              </a:rPr>
              <a:t>	1</a:t>
            </a:r>
            <a:r>
              <a:rPr lang="en-US" kern="0" dirty="0">
                <a:solidFill>
                  <a:srgbClr val="220011"/>
                </a:solidFill>
                <a:latin typeface="Arial"/>
                <a:cs typeface="+mn-cs"/>
              </a:rPr>
              <a:t>)  </a:t>
            </a:r>
            <a:r>
              <a:rPr lang="en-US" kern="0" dirty="0" smtClean="0">
                <a:solidFill>
                  <a:srgbClr val="220011"/>
                </a:solidFill>
                <a:latin typeface="Arial"/>
                <a:cs typeface="+mn-cs"/>
              </a:rPr>
              <a:t>Strengthening </a:t>
            </a:r>
            <a:r>
              <a:rPr lang="en-US" kern="0" dirty="0">
                <a:solidFill>
                  <a:srgbClr val="220011"/>
                </a:solidFill>
                <a:latin typeface="Arial"/>
                <a:cs typeface="+mn-cs"/>
              </a:rPr>
              <a:t>Partnerships with Business</a:t>
            </a:r>
          </a:p>
          <a:p>
            <a:pPr marL="0" lvl="0" indent="0" eaLnBrk="0" fontAlgn="base" hangingPunct="0">
              <a:spcAft>
                <a:spcPct val="0"/>
              </a:spcAft>
              <a:buClr>
                <a:srgbClr val="220011"/>
              </a:buClr>
              <a:buSzTx/>
              <a:defRPr/>
            </a:pPr>
            <a:r>
              <a:rPr lang="en-US" kern="0" dirty="0" smtClean="0">
                <a:solidFill>
                  <a:srgbClr val="220011"/>
                </a:solidFill>
                <a:latin typeface="Arial"/>
                <a:cs typeface="+mn-cs"/>
              </a:rPr>
              <a:t>	2</a:t>
            </a:r>
            <a:r>
              <a:rPr lang="en-US" kern="0" dirty="0">
                <a:solidFill>
                  <a:srgbClr val="220011"/>
                </a:solidFill>
                <a:latin typeface="Arial"/>
                <a:cs typeface="+mn-cs"/>
              </a:rPr>
              <a:t>)  </a:t>
            </a:r>
            <a:r>
              <a:rPr lang="en-US" kern="0" dirty="0" smtClean="0">
                <a:solidFill>
                  <a:srgbClr val="220011"/>
                </a:solidFill>
                <a:latin typeface="Arial"/>
                <a:cs typeface="+mn-cs"/>
              </a:rPr>
              <a:t>Improving </a:t>
            </a:r>
            <a:r>
              <a:rPr lang="en-US" kern="0" dirty="0">
                <a:solidFill>
                  <a:srgbClr val="220011"/>
                </a:solidFill>
                <a:latin typeface="Arial"/>
                <a:cs typeface="+mn-cs"/>
              </a:rPr>
              <a:t>University Productivity</a:t>
            </a:r>
          </a:p>
          <a:p>
            <a:pPr marL="0" lvl="0" indent="0" eaLnBrk="0" fontAlgn="base" hangingPunct="0">
              <a:spcAft>
                <a:spcPct val="0"/>
              </a:spcAft>
              <a:buClr>
                <a:srgbClr val="220011"/>
              </a:buClr>
              <a:buSzTx/>
              <a:defRPr/>
            </a:pPr>
            <a:r>
              <a:rPr lang="en-US" kern="0" dirty="0" smtClean="0">
                <a:solidFill>
                  <a:srgbClr val="220011"/>
                </a:solidFill>
                <a:latin typeface="Arial"/>
                <a:cs typeface="+mn-cs"/>
              </a:rPr>
              <a:t>	3</a:t>
            </a:r>
            <a:r>
              <a:rPr lang="en-US" kern="0" dirty="0">
                <a:solidFill>
                  <a:srgbClr val="220011"/>
                </a:solidFill>
                <a:latin typeface="Arial"/>
                <a:cs typeface="+mn-cs"/>
              </a:rPr>
              <a:t>)  </a:t>
            </a:r>
            <a:r>
              <a:rPr lang="en-US" kern="0" dirty="0" smtClean="0">
                <a:solidFill>
                  <a:srgbClr val="220011"/>
                </a:solidFill>
                <a:latin typeface="Arial"/>
                <a:cs typeface="+mn-cs"/>
              </a:rPr>
              <a:t>Full </a:t>
            </a:r>
            <a:r>
              <a:rPr lang="en-US" kern="0" dirty="0">
                <a:solidFill>
                  <a:srgbClr val="220011"/>
                </a:solidFill>
                <a:latin typeface="Arial"/>
                <a:cs typeface="+mn-cs"/>
              </a:rPr>
              <a:t>Federal Funding of Research</a:t>
            </a:r>
          </a:p>
          <a:p>
            <a:pPr marL="1314450" lvl="2" indent="-457200" eaLnBrk="0" fontAlgn="base" hangingPunct="0">
              <a:spcAft>
                <a:spcPct val="0"/>
              </a:spcAft>
              <a:buClr>
                <a:srgbClr val="220011"/>
              </a:buClr>
              <a:buSzTx/>
              <a:buFontTx/>
              <a:buAutoNum type="arabicParenR" startAt="4"/>
              <a:defRPr/>
            </a:pPr>
            <a:r>
              <a:rPr lang="en-US" kern="0" dirty="0">
                <a:solidFill>
                  <a:srgbClr val="220011"/>
                </a:solidFill>
                <a:latin typeface="Arial"/>
                <a:cs typeface="+mn-cs"/>
              </a:rPr>
              <a:t>Reducing Regulatory Burdens</a:t>
            </a:r>
          </a:p>
          <a:p>
            <a:pPr marL="457200" lvl="0" indent="-457200" eaLnBrk="0" fontAlgn="base" hangingPunct="0">
              <a:spcAft>
                <a:spcPct val="0"/>
              </a:spcAft>
              <a:buClr>
                <a:srgbClr val="220011"/>
              </a:buClr>
              <a:buSzTx/>
              <a:buFontTx/>
              <a:buAutoNum type="arabicParenR" startAt="4"/>
              <a:defRPr/>
            </a:pPr>
            <a:endParaRPr lang="en-US" kern="0" dirty="0">
              <a:solidFill>
                <a:srgbClr val="220011"/>
              </a:solidFill>
              <a:latin typeface="Arial"/>
              <a:cs typeface="+mn-cs"/>
            </a:endParaRPr>
          </a:p>
          <a:p>
            <a:pPr marL="342900" lvl="0" indent="-342900" eaLnBrk="0" fontAlgn="base" hangingPunct="0">
              <a:spcAft>
                <a:spcPct val="0"/>
              </a:spcAft>
              <a:buClr>
                <a:srgbClr val="220011"/>
              </a:buClr>
              <a:buSzTx/>
              <a:buFont typeface="Wingdings" pitchFamily="2" charset="2"/>
              <a:buChar char="Ø"/>
              <a:defRPr/>
            </a:pPr>
            <a:r>
              <a:rPr lang="en-US" kern="0" dirty="0">
                <a:solidFill>
                  <a:srgbClr val="220011"/>
                </a:solidFill>
                <a:latin typeface="Arial"/>
                <a:cs typeface="+mn-cs"/>
              </a:rPr>
              <a:t>NIH Update – Dr. Francis Collins </a:t>
            </a:r>
            <a:r>
              <a:rPr lang="en-US" sz="2000" kern="0" dirty="0">
                <a:solidFill>
                  <a:srgbClr val="220011"/>
                </a:solidFill>
                <a:latin typeface="Arial"/>
                <a:cs typeface="+mn-cs"/>
              </a:rPr>
              <a:t>(NIH Update</a:t>
            </a:r>
            <a:endParaRPr lang="en-US" kern="0" dirty="0">
              <a:solidFill>
                <a:srgbClr val="220011"/>
              </a:solidFill>
              <a:latin typeface="Arial"/>
              <a:cs typeface="+mn-cs"/>
            </a:endParaRPr>
          </a:p>
        </p:txBody>
      </p:sp>
      <p:sp>
        <p:nvSpPr>
          <p:cNvPr id="16" name="Title 2"/>
          <p:cNvSpPr>
            <a:spLocks noGrp="1"/>
          </p:cNvSpPr>
          <p:nvPr>
            <p:ph type="title"/>
          </p:nvPr>
        </p:nvSpPr>
        <p:spPr>
          <a:xfrm>
            <a:off x="304800" y="457200"/>
            <a:ext cx="8686800" cy="838200"/>
          </a:xfrm>
        </p:spPr>
        <p:txBody>
          <a:bodyPr>
            <a:normAutofit/>
          </a:bodyPr>
          <a:lstStyle/>
          <a:p>
            <a:r>
              <a:rPr lang="en-US" sz="3000" b="1" dirty="0">
                <a:solidFill>
                  <a:schemeClr val="accent6"/>
                </a:solidFill>
                <a:effectLst>
                  <a:outerShdw blurRad="38100" dist="38100" dir="2700000" algn="tl">
                    <a:srgbClr val="000000">
                      <a:alpha val="43137"/>
                    </a:srgbClr>
                  </a:outerShdw>
                </a:effectLst>
                <a:latin typeface="Century Gothic" pitchFamily="34" charset="0"/>
              </a:rPr>
              <a:t>Hot Topics in Research Administration</a:t>
            </a:r>
          </a:p>
        </p:txBody>
      </p:sp>
      <p:sp>
        <p:nvSpPr>
          <p:cNvPr id="17" name="TextBox 16"/>
          <p:cNvSpPr txBox="1"/>
          <p:nvPr/>
        </p:nvSpPr>
        <p:spPr>
          <a:xfrm>
            <a:off x="141514" y="6477000"/>
            <a:ext cx="8915400" cy="369332"/>
          </a:xfrm>
          <a:prstGeom prst="rect">
            <a:avLst/>
          </a:prstGeom>
          <a:noFill/>
        </p:spPr>
        <p:txBody>
          <a:bodyPr wrap="square" rtlCol="0">
            <a:spAutoFit/>
          </a:bodyPr>
          <a:lstStyle/>
          <a:p>
            <a:pPr algn="ctr"/>
            <a:r>
              <a:rPr lang="en-US" b="1" dirty="0" smtClean="0">
                <a:effectLst>
                  <a:outerShdw blurRad="38100" dist="38100" dir="2700000" algn="tl">
                    <a:srgbClr val="000000">
                      <a:alpha val="43137"/>
                    </a:srgbClr>
                  </a:outerShdw>
                </a:effectLst>
                <a:latin typeface="Century Gothic" pitchFamily="34" charset="0"/>
              </a:rPr>
              <a:t>INTRODUCTION TO SPARKS2</a:t>
            </a:r>
            <a:endParaRPr lang="en-US" b="1" dirty="0">
              <a:effectLst>
                <a:outerShdw blurRad="38100" dist="38100" dir="2700000" algn="tl">
                  <a:srgbClr val="000000">
                    <a:alpha val="43137"/>
                  </a:srgbClr>
                </a:outerShdw>
              </a:effectLst>
              <a:latin typeface="Century Gothic" pitchFamily="34" charset="0"/>
            </a:endParaRPr>
          </a:p>
        </p:txBody>
      </p:sp>
    </p:spTree>
    <p:extLst>
      <p:ext uri="{BB962C8B-B14F-4D97-AF65-F5344CB8AC3E}">
        <p14:creationId xmlns:p14="http://schemas.microsoft.com/office/powerpoint/2010/main" val="30279304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0" y="2362200"/>
            <a:ext cx="7543800" cy="2667000"/>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US" sz="2800"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Part II: Research Topics of Interest </a:t>
            </a:r>
            <a:endParaRPr lang="en-US" sz="2800" b="1" cap="none" dirty="0" smtClean="0">
              <a:solidFill>
                <a:schemeClr val="accent6">
                  <a:lumMod val="50000"/>
                </a:schemeClr>
              </a:solidFill>
              <a:latin typeface="Century Gothic" pitchFamily="34" charset="0"/>
            </a:endParaRPr>
          </a:p>
          <a:p>
            <a:pPr algn="ctr"/>
            <a:endParaRPr lang="en-US" sz="1600" b="1" cap="none" dirty="0" smtClean="0">
              <a:solidFill>
                <a:schemeClr val="accent6">
                  <a:lumMod val="50000"/>
                </a:schemeClr>
              </a:solidFill>
              <a:latin typeface="Century Gothic" pitchFamily="34" charset="0"/>
            </a:endParaRPr>
          </a:p>
        </p:txBody>
      </p:sp>
      <p:sp>
        <p:nvSpPr>
          <p:cNvPr id="2" name="TextBox 1"/>
          <p:cNvSpPr txBox="1"/>
          <p:nvPr/>
        </p:nvSpPr>
        <p:spPr>
          <a:xfrm>
            <a:off x="19050" y="4690646"/>
            <a:ext cx="7543800" cy="830997"/>
          </a:xfrm>
          <a:prstGeom prst="rect">
            <a:avLst/>
          </a:prstGeom>
          <a:noFill/>
        </p:spPr>
        <p:txBody>
          <a:bodyPr wrap="square" rtlCol="0">
            <a:spAutoFit/>
          </a:bodyPr>
          <a:lstStyle/>
          <a:p>
            <a:pPr algn="ctr"/>
            <a:r>
              <a:rPr lang="en-US" sz="2400" b="1" dirty="0">
                <a:solidFill>
                  <a:schemeClr val="accent6">
                    <a:lumMod val="75000"/>
                  </a:schemeClr>
                </a:solidFill>
                <a:latin typeface="Century Gothic" pitchFamily="34" charset="0"/>
              </a:rPr>
              <a:t>Presented by</a:t>
            </a:r>
          </a:p>
          <a:p>
            <a:pPr algn="ctr"/>
            <a:r>
              <a:rPr lang="en-US" sz="2400" b="1" dirty="0">
                <a:solidFill>
                  <a:schemeClr val="accent6">
                    <a:lumMod val="75000"/>
                  </a:schemeClr>
                </a:solidFill>
                <a:latin typeface="Century Gothic" pitchFamily="34" charset="0"/>
              </a:rPr>
              <a:t>Doug Backman</a:t>
            </a:r>
          </a:p>
        </p:txBody>
      </p:sp>
      <p:sp>
        <p:nvSpPr>
          <p:cNvPr id="6" name="Title 2"/>
          <p:cNvSpPr txBox="1">
            <a:spLocks/>
          </p:cNvSpPr>
          <p:nvPr/>
        </p:nvSpPr>
        <p:spPr>
          <a:xfrm rot="5400000">
            <a:off x="5080497" y="3442199"/>
            <a:ext cx="5181600" cy="430805"/>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US" sz="1100" b="1" cap="none" dirty="0" smtClean="0">
                <a:solidFill>
                  <a:schemeClr val="accent6">
                    <a:lumMod val="50000"/>
                  </a:schemeClr>
                </a:solidFill>
                <a:latin typeface="Century Gothic" pitchFamily="34" charset="0"/>
              </a:rPr>
              <a:t>Exploring Research Administration…for CONCEPT to COMMERCIALIZATION</a:t>
            </a:r>
            <a:endParaRPr lang="en-US" sz="1100" b="1" cap="none" dirty="0">
              <a:solidFill>
                <a:schemeClr val="accent6">
                  <a:lumMod val="50000"/>
                </a:schemeClr>
              </a:solidFill>
              <a:latin typeface="Century Gothic"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929238" y="995562"/>
            <a:ext cx="2971801" cy="1285477"/>
          </a:xfrm>
          <a:prstGeom prst="rect">
            <a:avLst/>
          </a:prstGeom>
        </p:spPr>
      </p:pic>
    </p:spTree>
    <p:extLst>
      <p:ext uri="{BB962C8B-B14F-4D97-AF65-F5344CB8AC3E}">
        <p14:creationId xmlns:p14="http://schemas.microsoft.com/office/powerpoint/2010/main" val="2663936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p:cNvSpPr>
          <p:nvPr>
            <p:ph type="title"/>
          </p:nvPr>
        </p:nvSpPr>
        <p:spPr>
          <a:xfrm>
            <a:off x="304800" y="457200"/>
            <a:ext cx="8686800" cy="838200"/>
          </a:xfrm>
        </p:spPr>
        <p:txBody>
          <a:bodyPr>
            <a:normAutofit/>
          </a:bodyPr>
          <a:lstStyle/>
          <a:p>
            <a:r>
              <a:rPr lang="en-US" sz="3000" b="1" dirty="0">
                <a:solidFill>
                  <a:schemeClr val="accent6"/>
                </a:solidFill>
                <a:effectLst>
                  <a:outerShdw blurRad="38100" dist="38100" dir="2700000" algn="tl">
                    <a:srgbClr val="000000">
                      <a:alpha val="43137"/>
                    </a:srgbClr>
                  </a:outerShdw>
                </a:effectLst>
                <a:latin typeface="Century Gothic" pitchFamily="34" charset="0"/>
              </a:rPr>
              <a:t>Hot Topics in Research Administration</a:t>
            </a:r>
          </a:p>
        </p:txBody>
      </p:sp>
      <p:sp>
        <p:nvSpPr>
          <p:cNvPr id="11" name="TextBox 10"/>
          <p:cNvSpPr txBox="1"/>
          <p:nvPr/>
        </p:nvSpPr>
        <p:spPr>
          <a:xfrm>
            <a:off x="103414" y="6461641"/>
            <a:ext cx="8915400" cy="369332"/>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latin typeface="Century Gothic" pitchFamily="34" charset="0"/>
              </a:rPr>
              <a:t>INTRODUCTION TO </a:t>
            </a:r>
            <a:r>
              <a:rPr lang="en-US" b="1" dirty="0" smtClean="0">
                <a:effectLst>
                  <a:outerShdw blurRad="38100" dist="38100" dir="2700000" algn="tl">
                    <a:srgbClr val="000000">
                      <a:alpha val="43137"/>
                    </a:srgbClr>
                  </a:outerShdw>
                </a:effectLst>
                <a:latin typeface="Century Gothic" pitchFamily="34" charset="0"/>
              </a:rPr>
              <a:t>SPARKS2</a:t>
            </a:r>
            <a:endParaRPr lang="en-US" b="1" dirty="0">
              <a:effectLst>
                <a:outerShdw blurRad="38100" dist="38100" dir="2700000" algn="tl">
                  <a:srgbClr val="000000">
                    <a:alpha val="43137"/>
                  </a:srgbClr>
                </a:outerShdw>
              </a:effectLst>
              <a:latin typeface="Century Gothic" pitchFamily="34" charset="0"/>
            </a:endParaRPr>
          </a:p>
        </p:txBody>
      </p:sp>
      <p:sp>
        <p:nvSpPr>
          <p:cNvPr id="3" name="Rectangle 2"/>
          <p:cNvSpPr/>
          <p:nvPr/>
        </p:nvSpPr>
        <p:spPr>
          <a:xfrm>
            <a:off x="762000" y="1447800"/>
            <a:ext cx="7010400" cy="3120854"/>
          </a:xfrm>
          <a:prstGeom prst="rect">
            <a:avLst/>
          </a:prstGeom>
        </p:spPr>
        <p:txBody>
          <a:bodyPr wrap="square">
            <a:spAutoFit/>
          </a:bodyPr>
          <a:lstStyle/>
          <a:p>
            <a:pPr marL="342900" lvl="0" indent="-342900" eaLnBrk="0" fontAlgn="base" hangingPunct="0">
              <a:spcBef>
                <a:spcPct val="20000"/>
              </a:spcBef>
              <a:spcAft>
                <a:spcPct val="0"/>
              </a:spcAft>
              <a:buClr>
                <a:srgbClr val="220011"/>
              </a:buClr>
              <a:buFont typeface="Wingdings" pitchFamily="2" charset="2"/>
              <a:buChar char="Ø"/>
            </a:pPr>
            <a:r>
              <a:rPr lang="en-US" sz="2400" kern="0" dirty="0" err="1">
                <a:solidFill>
                  <a:srgbClr val="220011"/>
                </a:solidFill>
                <a:latin typeface="Arial"/>
              </a:rPr>
              <a:t>Subrecipient</a:t>
            </a:r>
            <a:r>
              <a:rPr lang="en-US" sz="2400" kern="0" dirty="0">
                <a:solidFill>
                  <a:srgbClr val="220011"/>
                </a:solidFill>
                <a:latin typeface="Arial"/>
              </a:rPr>
              <a:t> Monitoring</a:t>
            </a:r>
          </a:p>
          <a:p>
            <a:pPr marL="342900" lvl="0" indent="-342900" eaLnBrk="0" fontAlgn="base" hangingPunct="0">
              <a:spcBef>
                <a:spcPct val="20000"/>
              </a:spcBef>
              <a:spcAft>
                <a:spcPct val="0"/>
              </a:spcAft>
              <a:buClr>
                <a:srgbClr val="220011"/>
              </a:buClr>
              <a:buFont typeface="Wingdings" pitchFamily="2" charset="2"/>
              <a:buChar char="Ø"/>
            </a:pPr>
            <a:r>
              <a:rPr lang="en-US" sz="2400" kern="0" dirty="0">
                <a:solidFill>
                  <a:srgbClr val="220011"/>
                </a:solidFill>
                <a:latin typeface="Arial"/>
              </a:rPr>
              <a:t>NIH Salary Cap</a:t>
            </a:r>
          </a:p>
          <a:p>
            <a:pPr marL="342900" lvl="0" indent="-342900" eaLnBrk="0" fontAlgn="base" hangingPunct="0">
              <a:spcBef>
                <a:spcPct val="20000"/>
              </a:spcBef>
              <a:spcAft>
                <a:spcPct val="0"/>
              </a:spcAft>
              <a:buClr>
                <a:srgbClr val="220011"/>
              </a:buClr>
              <a:buFont typeface="Wingdings" pitchFamily="2" charset="2"/>
              <a:buChar char="Ø"/>
            </a:pPr>
            <a:r>
              <a:rPr lang="en-US" sz="2400" kern="0" dirty="0">
                <a:solidFill>
                  <a:srgbClr val="220011"/>
                </a:solidFill>
                <a:latin typeface="Arial"/>
              </a:rPr>
              <a:t>NSF 2 Month Rule</a:t>
            </a:r>
          </a:p>
          <a:p>
            <a:pPr marL="342900" lvl="0" indent="-342900" eaLnBrk="0" fontAlgn="base" hangingPunct="0">
              <a:spcBef>
                <a:spcPct val="20000"/>
              </a:spcBef>
              <a:spcAft>
                <a:spcPct val="0"/>
              </a:spcAft>
              <a:buClr>
                <a:srgbClr val="220011"/>
              </a:buClr>
              <a:buFont typeface="Wingdings" pitchFamily="2" charset="2"/>
              <a:buChar char="Ø"/>
            </a:pPr>
            <a:r>
              <a:rPr lang="en-US" sz="2400" kern="0" dirty="0">
                <a:solidFill>
                  <a:srgbClr val="220011"/>
                </a:solidFill>
                <a:latin typeface="Arial"/>
              </a:rPr>
              <a:t>Time &amp; Effort Certification</a:t>
            </a:r>
          </a:p>
          <a:p>
            <a:pPr marL="342900" lvl="0" indent="-342900" eaLnBrk="0" fontAlgn="base" hangingPunct="0">
              <a:spcBef>
                <a:spcPct val="20000"/>
              </a:spcBef>
              <a:spcAft>
                <a:spcPct val="0"/>
              </a:spcAft>
              <a:buClr>
                <a:srgbClr val="220011"/>
              </a:buClr>
              <a:buFont typeface="Wingdings" pitchFamily="2" charset="2"/>
              <a:buChar char="Ø"/>
            </a:pPr>
            <a:r>
              <a:rPr lang="en-US" sz="2400" kern="0" dirty="0">
                <a:solidFill>
                  <a:srgbClr val="220011"/>
                </a:solidFill>
                <a:latin typeface="Arial"/>
              </a:rPr>
              <a:t>Project Close-out</a:t>
            </a:r>
          </a:p>
          <a:p>
            <a:pPr marL="342900" lvl="0" indent="-342900" eaLnBrk="0" fontAlgn="base" hangingPunct="0">
              <a:spcBef>
                <a:spcPct val="20000"/>
              </a:spcBef>
              <a:spcAft>
                <a:spcPct val="0"/>
              </a:spcAft>
              <a:buClr>
                <a:srgbClr val="220011"/>
              </a:buClr>
              <a:buFont typeface="Wingdings" pitchFamily="2" charset="2"/>
              <a:buChar char="Ø"/>
            </a:pPr>
            <a:r>
              <a:rPr lang="en-US" sz="2400" kern="0" dirty="0">
                <a:solidFill>
                  <a:srgbClr val="220011"/>
                </a:solidFill>
                <a:latin typeface="Arial"/>
              </a:rPr>
              <a:t>Expenditure Review and Approval</a:t>
            </a:r>
          </a:p>
          <a:p>
            <a:pPr marL="342900" lvl="0" indent="-342900" eaLnBrk="0" fontAlgn="base" hangingPunct="0">
              <a:spcBef>
                <a:spcPct val="20000"/>
              </a:spcBef>
              <a:spcAft>
                <a:spcPct val="0"/>
              </a:spcAft>
              <a:buClr>
                <a:srgbClr val="220011"/>
              </a:buClr>
              <a:buFont typeface="Wingdings" pitchFamily="2" charset="2"/>
              <a:buChar char="Ø"/>
            </a:pPr>
            <a:r>
              <a:rPr lang="en-US" sz="2400" kern="0" dirty="0">
                <a:solidFill>
                  <a:srgbClr val="220011"/>
                </a:solidFill>
                <a:latin typeface="Arial"/>
              </a:rPr>
              <a:t>Cost Share Requirements</a:t>
            </a:r>
          </a:p>
        </p:txBody>
      </p:sp>
    </p:spTree>
    <p:extLst>
      <p:ext uri="{BB962C8B-B14F-4D97-AF65-F5344CB8AC3E}">
        <p14:creationId xmlns:p14="http://schemas.microsoft.com/office/powerpoint/2010/main" val="36565080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p:cNvSpPr>
          <p:nvPr>
            <p:ph type="title"/>
          </p:nvPr>
        </p:nvSpPr>
        <p:spPr>
          <a:xfrm>
            <a:off x="304800" y="457200"/>
            <a:ext cx="8686800" cy="838200"/>
          </a:xfrm>
        </p:spPr>
        <p:txBody>
          <a:bodyPr>
            <a:normAutofit/>
          </a:bodyPr>
          <a:lstStyle/>
          <a:p>
            <a:r>
              <a:rPr lang="en-US" sz="3000" b="1" dirty="0">
                <a:solidFill>
                  <a:schemeClr val="accent6"/>
                </a:solidFill>
                <a:effectLst>
                  <a:outerShdw blurRad="38100" dist="38100" dir="2700000" algn="tl">
                    <a:srgbClr val="000000">
                      <a:alpha val="43137"/>
                    </a:srgbClr>
                  </a:outerShdw>
                </a:effectLst>
                <a:latin typeface="Century Gothic" pitchFamily="34" charset="0"/>
              </a:rPr>
              <a:t>Hot Topics in Research Administration</a:t>
            </a:r>
          </a:p>
        </p:txBody>
      </p:sp>
      <p:sp>
        <p:nvSpPr>
          <p:cNvPr id="11" name="TextBox 10"/>
          <p:cNvSpPr txBox="1"/>
          <p:nvPr/>
        </p:nvSpPr>
        <p:spPr>
          <a:xfrm>
            <a:off x="103414" y="6461641"/>
            <a:ext cx="8915400" cy="369332"/>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latin typeface="Century Gothic" pitchFamily="34" charset="0"/>
              </a:rPr>
              <a:t>INTRODUCTION TO </a:t>
            </a:r>
            <a:r>
              <a:rPr lang="en-US" b="1" dirty="0" smtClean="0">
                <a:effectLst>
                  <a:outerShdw blurRad="38100" dist="38100" dir="2700000" algn="tl">
                    <a:srgbClr val="000000">
                      <a:alpha val="43137"/>
                    </a:srgbClr>
                  </a:outerShdw>
                </a:effectLst>
                <a:latin typeface="Century Gothic" pitchFamily="34" charset="0"/>
              </a:rPr>
              <a:t>SPARKS2</a:t>
            </a:r>
            <a:endParaRPr lang="en-US" b="1" dirty="0">
              <a:effectLst>
                <a:outerShdw blurRad="38100" dist="38100" dir="2700000" algn="tl">
                  <a:srgbClr val="000000">
                    <a:alpha val="43137"/>
                  </a:srgbClr>
                </a:outerShdw>
              </a:effectLst>
              <a:latin typeface="Century Gothic" pitchFamily="34" charset="0"/>
            </a:endParaRPr>
          </a:p>
        </p:txBody>
      </p:sp>
      <p:sp>
        <p:nvSpPr>
          <p:cNvPr id="2" name="Rectangle 1"/>
          <p:cNvSpPr/>
          <p:nvPr/>
        </p:nvSpPr>
        <p:spPr>
          <a:xfrm>
            <a:off x="838200" y="1371600"/>
            <a:ext cx="6705600" cy="3625608"/>
          </a:xfrm>
          <a:prstGeom prst="rect">
            <a:avLst/>
          </a:prstGeom>
        </p:spPr>
        <p:txBody>
          <a:bodyPr wrap="square">
            <a:spAutoFit/>
          </a:bodyPr>
          <a:lstStyle/>
          <a:p>
            <a:pPr marL="342900" lvl="0" indent="-342900" eaLnBrk="0" fontAlgn="base" hangingPunct="0">
              <a:spcBef>
                <a:spcPct val="20000"/>
              </a:spcBef>
              <a:spcAft>
                <a:spcPct val="0"/>
              </a:spcAft>
              <a:buClr>
                <a:srgbClr val="220011"/>
              </a:buClr>
              <a:buFont typeface="Wingdings" pitchFamily="2" charset="2"/>
              <a:buChar char="Ø"/>
            </a:pPr>
            <a:r>
              <a:rPr lang="en-US" sz="2800" kern="0" dirty="0">
                <a:solidFill>
                  <a:srgbClr val="220011"/>
                </a:solidFill>
                <a:latin typeface="Arial"/>
              </a:rPr>
              <a:t>Use of </a:t>
            </a:r>
            <a:r>
              <a:rPr lang="en-US" sz="2800" kern="0" dirty="0" err="1">
                <a:solidFill>
                  <a:srgbClr val="220011"/>
                </a:solidFill>
                <a:latin typeface="Arial"/>
              </a:rPr>
              <a:t>iThenticate</a:t>
            </a:r>
            <a:endParaRPr lang="en-US" sz="2800" kern="0" dirty="0">
              <a:solidFill>
                <a:srgbClr val="220011"/>
              </a:solidFill>
              <a:latin typeface="Arial"/>
            </a:endParaRPr>
          </a:p>
          <a:p>
            <a:pPr marL="342900" lvl="0" indent="-342900" eaLnBrk="0" fontAlgn="base" hangingPunct="0">
              <a:spcBef>
                <a:spcPct val="20000"/>
              </a:spcBef>
              <a:spcAft>
                <a:spcPct val="0"/>
              </a:spcAft>
              <a:buClr>
                <a:srgbClr val="220011"/>
              </a:buClr>
              <a:buFont typeface="Wingdings" pitchFamily="2" charset="2"/>
              <a:buChar char="Ø"/>
            </a:pPr>
            <a:r>
              <a:rPr lang="en-US" sz="2800" kern="0" dirty="0">
                <a:solidFill>
                  <a:srgbClr val="220011"/>
                </a:solidFill>
                <a:latin typeface="Arial"/>
              </a:rPr>
              <a:t>Financial Conflicts of Interest</a:t>
            </a:r>
          </a:p>
          <a:p>
            <a:pPr marL="342900" lvl="0" indent="-342900" eaLnBrk="0" fontAlgn="base" hangingPunct="0">
              <a:spcBef>
                <a:spcPct val="20000"/>
              </a:spcBef>
              <a:spcAft>
                <a:spcPct val="0"/>
              </a:spcAft>
              <a:buClr>
                <a:srgbClr val="220011"/>
              </a:buClr>
              <a:buFont typeface="Wingdings" pitchFamily="2" charset="2"/>
              <a:buChar char="Ø"/>
            </a:pPr>
            <a:r>
              <a:rPr lang="en-US" sz="2800" kern="0" dirty="0">
                <a:solidFill>
                  <a:srgbClr val="220011"/>
                </a:solidFill>
                <a:latin typeface="Arial"/>
              </a:rPr>
              <a:t>CAS Major Project</a:t>
            </a:r>
          </a:p>
          <a:p>
            <a:pPr marL="342900" lvl="0" indent="-342900" eaLnBrk="0" fontAlgn="base" hangingPunct="0">
              <a:spcBef>
                <a:spcPct val="20000"/>
              </a:spcBef>
              <a:spcAft>
                <a:spcPct val="0"/>
              </a:spcAft>
              <a:buClr>
                <a:srgbClr val="220011"/>
              </a:buClr>
              <a:buFont typeface="Wingdings" pitchFamily="2" charset="2"/>
              <a:buChar char="Ø"/>
            </a:pPr>
            <a:r>
              <a:rPr lang="en-US" sz="2800" kern="0" dirty="0">
                <a:solidFill>
                  <a:srgbClr val="220011"/>
                </a:solidFill>
                <a:latin typeface="Arial"/>
              </a:rPr>
              <a:t>ARGIS Data &amp; Field completion</a:t>
            </a:r>
          </a:p>
          <a:p>
            <a:pPr marL="342900" lvl="0" indent="-342900" eaLnBrk="0" fontAlgn="base" hangingPunct="0">
              <a:spcBef>
                <a:spcPct val="20000"/>
              </a:spcBef>
              <a:spcAft>
                <a:spcPct val="0"/>
              </a:spcAft>
              <a:buClr>
                <a:srgbClr val="220011"/>
              </a:buClr>
              <a:buFont typeface="Wingdings" pitchFamily="2" charset="2"/>
              <a:buChar char="Ø"/>
            </a:pPr>
            <a:r>
              <a:rPr lang="en-US" sz="2800" kern="0" dirty="0">
                <a:solidFill>
                  <a:srgbClr val="220011"/>
                </a:solidFill>
                <a:latin typeface="Arial"/>
              </a:rPr>
              <a:t>Technical Reports</a:t>
            </a:r>
          </a:p>
          <a:p>
            <a:pPr marL="342900" lvl="0" indent="-342900" eaLnBrk="0" fontAlgn="base" hangingPunct="0">
              <a:spcBef>
                <a:spcPct val="20000"/>
              </a:spcBef>
              <a:spcAft>
                <a:spcPct val="0"/>
              </a:spcAft>
              <a:buClr>
                <a:srgbClr val="220011"/>
              </a:buClr>
              <a:buFont typeface="Wingdings" pitchFamily="2" charset="2"/>
              <a:buChar char="Ø"/>
            </a:pPr>
            <a:r>
              <a:rPr lang="en-US" sz="2800" kern="0" dirty="0">
                <a:solidFill>
                  <a:srgbClr val="220011"/>
                </a:solidFill>
                <a:latin typeface="Arial"/>
              </a:rPr>
              <a:t>Service Centers</a:t>
            </a:r>
          </a:p>
          <a:p>
            <a:pPr marL="342900" lvl="0" indent="-342900" eaLnBrk="0" fontAlgn="base" hangingPunct="0">
              <a:spcBef>
                <a:spcPct val="20000"/>
              </a:spcBef>
              <a:spcAft>
                <a:spcPct val="0"/>
              </a:spcAft>
              <a:buClr>
                <a:srgbClr val="220011"/>
              </a:buClr>
              <a:buFontTx/>
              <a:buChar char="•"/>
            </a:pPr>
            <a:endParaRPr lang="en-US" sz="2800" b="1" kern="0" dirty="0">
              <a:solidFill>
                <a:srgbClr val="220011"/>
              </a:solidFill>
              <a:latin typeface="Arial"/>
            </a:endParaRPr>
          </a:p>
        </p:txBody>
      </p:sp>
    </p:spTree>
    <p:extLst>
      <p:ext uri="{BB962C8B-B14F-4D97-AF65-F5344CB8AC3E}">
        <p14:creationId xmlns:p14="http://schemas.microsoft.com/office/powerpoint/2010/main" val="32510626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Questions or comments</a:t>
            </a:r>
          </a:p>
        </p:txBody>
      </p:sp>
      <p:pic>
        <p:nvPicPr>
          <p:cNvPr id="10242" name="Picture 2" descr="C:\Users\Doshie\Desktop\Thank yo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2" y="1524000"/>
            <a:ext cx="8601075"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22916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3752671"/>
            <a:ext cx="7543800" cy="646331"/>
          </a:xfrm>
          <a:prstGeom prst="rect">
            <a:avLst/>
          </a:prstGeom>
          <a:noFill/>
        </p:spPr>
        <p:txBody>
          <a:bodyPr wrap="square" rtlCol="0">
            <a:spAutoFit/>
          </a:bodyPr>
          <a:lstStyle/>
          <a:p>
            <a:pPr algn="ctr"/>
            <a:r>
              <a:rPr lang="en-US" sz="3600"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QUESTIONS or COMMENTS?</a:t>
            </a:r>
            <a:endParaRPr lang="en-US" sz="3600"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pic>
        <p:nvPicPr>
          <p:cNvPr id="1026" name="Picture 2" descr="C:\Users\LTorres\AppData\Local\Microsoft\Windows\Temporary Internet Files\Low\Content.IE5\4F1O7XFO\MC90043379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6295" y="1905143"/>
            <a:ext cx="1828657" cy="1828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3902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000125"/>
            <a:ext cx="7543800" cy="5170646"/>
          </a:xfrm>
          <a:prstGeom prst="rect">
            <a:avLst/>
          </a:prstGeom>
          <a:noFill/>
        </p:spPr>
        <p:txBody>
          <a:bodyPr wrap="square" rtlCol="0">
            <a:spAutoFit/>
          </a:bodyPr>
          <a:lstStyle/>
          <a:p>
            <a:pPr algn="ctr"/>
            <a:r>
              <a:rPr lang="en-US" sz="3600"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THANKS FOR JOINING US!</a:t>
            </a:r>
          </a:p>
          <a:p>
            <a:pPr algn="ctr"/>
            <a:endParaRPr lang="en-US" sz="2400" dirty="0">
              <a:solidFill>
                <a:schemeClr val="accent6">
                  <a:lumMod val="50000"/>
                </a:schemeClr>
              </a:solidFill>
              <a:latin typeface="Century Gothic" pitchFamily="34" charset="0"/>
            </a:endParaRPr>
          </a:p>
          <a:p>
            <a:pPr algn="ctr"/>
            <a:r>
              <a:rPr lang="en-US" b="1" dirty="0" smtClean="0">
                <a:solidFill>
                  <a:schemeClr val="accent6">
                    <a:lumMod val="50000"/>
                  </a:schemeClr>
                </a:solidFill>
                <a:latin typeface="Century Gothic" pitchFamily="34" charset="0"/>
              </a:rPr>
              <a:t>See you at the next session:</a:t>
            </a:r>
          </a:p>
          <a:p>
            <a:pPr algn="ctr"/>
            <a:endParaRPr lang="en-US" dirty="0" smtClean="0">
              <a:solidFill>
                <a:schemeClr val="accent6">
                  <a:lumMod val="50000"/>
                </a:schemeClr>
              </a:solidFill>
              <a:latin typeface="Century Gothic" pitchFamily="34" charset="0"/>
            </a:endParaRPr>
          </a:p>
          <a:p>
            <a:pPr algn="ctr"/>
            <a:endParaRPr lang="en-US" dirty="0">
              <a:solidFill>
                <a:schemeClr val="accent6">
                  <a:lumMod val="50000"/>
                </a:schemeClr>
              </a:solidFill>
              <a:latin typeface="Century Gothic" pitchFamily="34" charset="0"/>
            </a:endParaRPr>
          </a:p>
          <a:p>
            <a:pPr algn="ctr"/>
            <a:endParaRPr lang="en-US" dirty="0" smtClean="0">
              <a:solidFill>
                <a:schemeClr val="accent6">
                  <a:lumMod val="50000"/>
                </a:schemeClr>
              </a:solidFill>
              <a:latin typeface="Century Gothic" pitchFamily="34" charset="0"/>
            </a:endParaRPr>
          </a:p>
          <a:p>
            <a:pPr algn="ctr"/>
            <a:endParaRPr lang="en-US" sz="2400" b="1" dirty="0" smtClean="0">
              <a:solidFill>
                <a:schemeClr val="accent6">
                  <a:lumMod val="50000"/>
                </a:schemeClr>
              </a:solidFill>
              <a:effectLst>
                <a:outerShdw blurRad="38100" dist="38100" dir="2700000" algn="tl">
                  <a:srgbClr val="000000">
                    <a:alpha val="43137"/>
                  </a:srgbClr>
                </a:outerShdw>
              </a:effectLst>
              <a:latin typeface="Century Gothic" pitchFamily="34" charset="0"/>
            </a:endParaRPr>
          </a:p>
          <a:p>
            <a:pPr algn="ctr"/>
            <a:endParaRPr lang="en-US" sz="2400"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a:p>
            <a:pPr algn="ctr"/>
            <a:endParaRPr lang="en-US" sz="2400" b="1" dirty="0" smtClean="0">
              <a:solidFill>
                <a:schemeClr val="accent6">
                  <a:lumMod val="50000"/>
                </a:schemeClr>
              </a:solidFill>
              <a:effectLst>
                <a:outerShdw blurRad="38100" dist="38100" dir="2700000" algn="tl">
                  <a:srgbClr val="000000">
                    <a:alpha val="43137"/>
                  </a:srgbClr>
                </a:outerShdw>
              </a:effectLst>
              <a:latin typeface="Century Gothic" pitchFamily="34" charset="0"/>
            </a:endParaRPr>
          </a:p>
          <a:p>
            <a:pPr algn="ctr"/>
            <a:endParaRPr lang="en-US" sz="2400"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a:p>
            <a:pPr algn="ctr"/>
            <a:endParaRPr lang="en-US" sz="2400" b="1" dirty="0" smtClean="0">
              <a:solidFill>
                <a:schemeClr val="accent6">
                  <a:lumMod val="50000"/>
                </a:schemeClr>
              </a:solidFill>
              <a:effectLst>
                <a:outerShdw blurRad="38100" dist="38100" dir="2700000" algn="tl">
                  <a:srgbClr val="000000">
                    <a:alpha val="43137"/>
                  </a:srgbClr>
                </a:outerShdw>
              </a:effectLst>
              <a:latin typeface="Century Gothic" pitchFamily="34" charset="0"/>
            </a:endParaRPr>
          </a:p>
          <a:p>
            <a:pPr algn="ctr"/>
            <a:r>
              <a:rPr lang="en-US" sz="2400" b="1" dirty="0">
                <a:solidFill>
                  <a:schemeClr val="accent6">
                    <a:lumMod val="50000"/>
                  </a:schemeClr>
                </a:solidFill>
                <a:latin typeface="Century Gothic" pitchFamily="34" charset="0"/>
              </a:rPr>
              <a:t>A-21 Cost </a:t>
            </a:r>
            <a:r>
              <a:rPr lang="en-US" sz="2400" b="1" dirty="0" smtClean="0">
                <a:solidFill>
                  <a:schemeClr val="accent6">
                    <a:lumMod val="50000"/>
                  </a:schemeClr>
                </a:solidFill>
                <a:latin typeface="Century Gothic" pitchFamily="34" charset="0"/>
              </a:rPr>
              <a:t>principles</a:t>
            </a:r>
          </a:p>
          <a:p>
            <a:pPr algn="ctr"/>
            <a:r>
              <a:rPr lang="en-US" b="1" dirty="0" smtClean="0">
                <a:solidFill>
                  <a:schemeClr val="accent6">
                    <a:lumMod val="50000"/>
                  </a:schemeClr>
                </a:solidFill>
                <a:latin typeface="Century Gothic" pitchFamily="34" charset="0"/>
              </a:rPr>
              <a:t>June 19, 2013</a:t>
            </a:r>
          </a:p>
          <a:p>
            <a:pPr algn="ctr"/>
            <a:r>
              <a:rPr lang="en-US" b="1" dirty="0" smtClean="0">
                <a:solidFill>
                  <a:schemeClr val="accent6">
                    <a:lumMod val="50000"/>
                  </a:schemeClr>
                </a:solidFill>
                <a:latin typeface="Century Gothic" pitchFamily="34" charset="0"/>
              </a:rPr>
              <a:t>9:00 am to 11:00 am</a:t>
            </a:r>
          </a:p>
          <a:p>
            <a:pPr algn="ctr"/>
            <a:r>
              <a:rPr lang="en-US" b="1" dirty="0" smtClean="0">
                <a:solidFill>
                  <a:schemeClr val="accent6">
                    <a:lumMod val="50000"/>
                  </a:schemeClr>
                </a:solidFill>
                <a:latin typeface="Century Gothic" pitchFamily="34" charset="0"/>
              </a:rPr>
              <a:t>ORC 2</a:t>
            </a:r>
            <a:r>
              <a:rPr lang="en-US" b="1" baseline="30000" dirty="0" smtClean="0">
                <a:solidFill>
                  <a:schemeClr val="accent6">
                    <a:lumMod val="50000"/>
                  </a:schemeClr>
                </a:solidFill>
                <a:latin typeface="Century Gothic" pitchFamily="34" charset="0"/>
              </a:rPr>
              <a:t>nd</a:t>
            </a:r>
            <a:r>
              <a:rPr lang="en-US" b="1" dirty="0" smtClean="0">
                <a:solidFill>
                  <a:schemeClr val="accent6">
                    <a:lumMod val="50000"/>
                  </a:schemeClr>
                </a:solidFill>
                <a:latin typeface="Century Gothic" pitchFamily="34" charset="0"/>
              </a:rPr>
              <a:t> floor large (#211)</a:t>
            </a:r>
            <a:endParaRPr lang="en-US" b="1" dirty="0">
              <a:solidFill>
                <a:schemeClr val="accent6">
                  <a:lumMod val="50000"/>
                </a:schemeClr>
              </a:solidFill>
              <a:latin typeface="Century Gothic"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249486"/>
            <a:ext cx="4194175" cy="235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70590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effectLst>
                  <a:outerShdw blurRad="38100" dist="38100" dir="2700000" algn="tl">
                    <a:srgbClr val="000000">
                      <a:alpha val="43137"/>
                    </a:srgbClr>
                  </a:outerShdw>
                </a:effectLst>
                <a:latin typeface="Century Gothic" pitchFamily="34" charset="0"/>
              </a:rPr>
              <a:t>INTRODUCTION TO SPARKS2</a:t>
            </a:r>
            <a:endParaRPr lang="en-US" b="1" dirty="0">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5032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Agenda</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7" name="Content Placeholder 2"/>
          <p:cNvSpPr>
            <a:spLocks noGrp="1"/>
          </p:cNvSpPr>
          <p:nvPr/>
        </p:nvSpPr>
        <p:spPr bwMode="auto">
          <a:xfrm>
            <a:off x="141514" y="1181100"/>
            <a:ext cx="89154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Char char="•"/>
              <a:defRPr sz="2400" b="1">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defRPr>
            </a:lvl2pPr>
            <a:lvl3pPr marL="1143000" indent="-228600" algn="l" rtl="0" eaLnBrk="0" fontAlgn="base" hangingPunct="0">
              <a:spcBef>
                <a:spcPct val="20000"/>
              </a:spcBef>
              <a:spcAft>
                <a:spcPct val="0"/>
              </a:spcAft>
              <a:buChar char="•"/>
              <a:defRPr sz="2000">
                <a:solidFill>
                  <a:schemeClr val="bg2"/>
                </a:solidFill>
                <a:latin typeface="+mn-lt"/>
              </a:defRPr>
            </a:lvl3pPr>
            <a:lvl4pPr marL="1600200" indent="-228600" algn="l" rtl="0" eaLnBrk="0" fontAlgn="base" hangingPunct="0">
              <a:spcBef>
                <a:spcPct val="20000"/>
              </a:spcBef>
              <a:spcAft>
                <a:spcPct val="0"/>
              </a:spcAft>
              <a:buChar char="•"/>
              <a:defRPr>
                <a:solidFill>
                  <a:schemeClr val="bg2"/>
                </a:solidFill>
                <a:latin typeface="+mn-lt"/>
              </a:defRPr>
            </a:lvl4pPr>
            <a:lvl5pPr marL="2057400" indent="-228600" algn="l" rtl="0" eaLnBrk="0" fontAlgn="base" hangingPunct="0">
              <a:spcBef>
                <a:spcPct val="20000"/>
              </a:spcBef>
              <a:spcAft>
                <a:spcPct val="0"/>
              </a:spcAft>
              <a:buChar char="•"/>
              <a:defRPr sz="1600">
                <a:solidFill>
                  <a:schemeClr val="bg2"/>
                </a:solidFill>
                <a:latin typeface="+mn-lt"/>
              </a:defRPr>
            </a:lvl5pPr>
            <a:lvl6pPr marL="2514600" indent="-228600" algn="l" rtl="0" fontAlgn="base">
              <a:spcBef>
                <a:spcPct val="20000"/>
              </a:spcBef>
              <a:spcAft>
                <a:spcPct val="0"/>
              </a:spcAft>
              <a:buChar char="•"/>
              <a:defRPr sz="1600">
                <a:solidFill>
                  <a:schemeClr val="bg2"/>
                </a:solidFill>
                <a:latin typeface="+mn-lt"/>
              </a:defRPr>
            </a:lvl6pPr>
            <a:lvl7pPr marL="2971800" indent="-228600" algn="l" rtl="0" fontAlgn="base">
              <a:spcBef>
                <a:spcPct val="20000"/>
              </a:spcBef>
              <a:spcAft>
                <a:spcPct val="0"/>
              </a:spcAft>
              <a:buChar char="•"/>
              <a:defRPr sz="1600">
                <a:solidFill>
                  <a:schemeClr val="bg2"/>
                </a:solidFill>
                <a:latin typeface="+mn-lt"/>
              </a:defRPr>
            </a:lvl7pPr>
            <a:lvl8pPr marL="3429000" indent="-228600" algn="l" rtl="0" fontAlgn="base">
              <a:spcBef>
                <a:spcPct val="20000"/>
              </a:spcBef>
              <a:spcAft>
                <a:spcPct val="0"/>
              </a:spcAft>
              <a:buChar char="•"/>
              <a:defRPr sz="1600">
                <a:solidFill>
                  <a:schemeClr val="bg2"/>
                </a:solidFill>
                <a:latin typeface="+mn-lt"/>
              </a:defRPr>
            </a:lvl8pPr>
            <a:lvl9pPr marL="3886200" indent="-228600" algn="l" rtl="0" fontAlgn="base">
              <a:spcBef>
                <a:spcPct val="20000"/>
              </a:spcBef>
              <a:spcAft>
                <a:spcPct val="0"/>
              </a:spcAft>
              <a:buChar char="•"/>
              <a:defRPr sz="1600">
                <a:solidFill>
                  <a:schemeClr val="bg2"/>
                </a:solidFill>
                <a:latin typeface="+mn-lt"/>
              </a:defRPr>
            </a:lvl9pPr>
          </a:lstStyle>
          <a:p>
            <a:pPr>
              <a:buFontTx/>
              <a:buNone/>
            </a:pPr>
            <a:r>
              <a:rPr lang="en-US" dirty="0" smtClean="0">
                <a:solidFill>
                  <a:schemeClr val="tx1"/>
                </a:solidFill>
                <a:latin typeface="Century Gothic" pitchFamily="34" charset="0"/>
              </a:rPr>
              <a:t>Objective</a:t>
            </a:r>
          </a:p>
          <a:p>
            <a:pPr>
              <a:buFontTx/>
              <a:buNone/>
            </a:pPr>
            <a:endParaRPr lang="en-US" sz="1600" dirty="0" smtClean="0">
              <a:solidFill>
                <a:schemeClr val="tx1"/>
              </a:solidFill>
              <a:latin typeface="Century Gothic" pitchFamily="34" charset="0"/>
            </a:endParaRPr>
          </a:p>
          <a:p>
            <a:pPr lvl="1">
              <a:spcBef>
                <a:spcPts val="1800"/>
              </a:spcBef>
              <a:buFont typeface="Wingdings" pitchFamily="2" charset="2"/>
              <a:buChar char="Ø"/>
            </a:pPr>
            <a:r>
              <a:rPr lang="en-US" b="1" dirty="0">
                <a:solidFill>
                  <a:schemeClr val="tx1"/>
                </a:solidFill>
                <a:latin typeface="Century Gothic" pitchFamily="34" charset="0"/>
              </a:rPr>
              <a:t>Review research association(s) perspectives</a:t>
            </a:r>
          </a:p>
          <a:p>
            <a:pPr lvl="1">
              <a:spcBef>
                <a:spcPts val="1800"/>
              </a:spcBef>
              <a:buFont typeface="Wingdings" pitchFamily="2" charset="2"/>
              <a:buChar char="Ø"/>
            </a:pPr>
            <a:r>
              <a:rPr lang="en-US" b="1" dirty="0">
                <a:solidFill>
                  <a:schemeClr val="tx1"/>
                </a:solidFill>
                <a:latin typeface="Century Gothic" pitchFamily="34" charset="0"/>
              </a:rPr>
              <a:t>Review research topics of interest</a:t>
            </a:r>
          </a:p>
          <a:p>
            <a:pPr lvl="1">
              <a:spcBef>
                <a:spcPts val="1800"/>
              </a:spcBef>
              <a:buFont typeface="Wingdings" pitchFamily="2" charset="2"/>
              <a:buChar char="Ø"/>
            </a:pPr>
            <a:r>
              <a:rPr lang="en-US" b="1" dirty="0">
                <a:solidFill>
                  <a:schemeClr val="tx1"/>
                </a:solidFill>
                <a:latin typeface="Century Gothic" pitchFamily="34" charset="0"/>
              </a:rPr>
              <a:t>Analyze several proposed regulatory </a:t>
            </a:r>
            <a:r>
              <a:rPr lang="en-US" b="1" dirty="0" smtClean="0">
                <a:solidFill>
                  <a:schemeClr val="tx1"/>
                </a:solidFill>
                <a:latin typeface="Century Gothic" pitchFamily="34" charset="0"/>
              </a:rPr>
              <a:t>changes</a:t>
            </a:r>
          </a:p>
        </p:txBody>
      </p:sp>
    </p:spTree>
    <p:extLst>
      <p:ext uri="{BB962C8B-B14F-4D97-AF65-F5344CB8AC3E}">
        <p14:creationId xmlns:p14="http://schemas.microsoft.com/office/powerpoint/2010/main" val="13696266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latin typeface="Century Gothic" pitchFamily="34" charset="0"/>
              </a:rPr>
              <a:t>INTRODUCTION TO </a:t>
            </a:r>
            <a:r>
              <a:rPr lang="en-US" b="1" dirty="0" smtClean="0">
                <a:effectLst>
                  <a:outerShdw blurRad="38100" dist="38100" dir="2700000" algn="tl">
                    <a:srgbClr val="000000">
                      <a:alpha val="43137"/>
                    </a:srgbClr>
                  </a:outerShdw>
                </a:effectLst>
                <a:latin typeface="Century Gothic" pitchFamily="34" charset="0"/>
              </a:rPr>
              <a:t>SPARKS2</a:t>
            </a:r>
            <a:endParaRPr lang="en-US" b="1" dirty="0">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5032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a:solidFill>
                  <a:schemeClr val="accent6"/>
                </a:solidFill>
                <a:effectLst>
                  <a:outerShdw blurRad="38100" dist="38100" dir="2700000" algn="tl">
                    <a:srgbClr val="000000">
                      <a:alpha val="43137"/>
                    </a:srgbClr>
                  </a:outerShdw>
                </a:effectLst>
                <a:latin typeface="Century Gothic" pitchFamily="34" charset="0"/>
              </a:rPr>
              <a:t> Hot Topics in Research Administration</a:t>
            </a:r>
          </a:p>
        </p:txBody>
      </p:sp>
      <p:sp>
        <p:nvSpPr>
          <p:cNvPr id="7" name="Content Placeholder 2"/>
          <p:cNvSpPr>
            <a:spLocks noGrp="1"/>
          </p:cNvSpPr>
          <p:nvPr/>
        </p:nvSpPr>
        <p:spPr bwMode="auto">
          <a:xfrm>
            <a:off x="533400" y="1181100"/>
            <a:ext cx="83820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Char char="•"/>
              <a:defRPr sz="2400" b="1">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defRPr>
            </a:lvl2pPr>
            <a:lvl3pPr marL="1143000" indent="-228600" algn="l" rtl="0" eaLnBrk="0" fontAlgn="base" hangingPunct="0">
              <a:spcBef>
                <a:spcPct val="20000"/>
              </a:spcBef>
              <a:spcAft>
                <a:spcPct val="0"/>
              </a:spcAft>
              <a:buChar char="•"/>
              <a:defRPr sz="2000">
                <a:solidFill>
                  <a:schemeClr val="bg2"/>
                </a:solidFill>
                <a:latin typeface="+mn-lt"/>
              </a:defRPr>
            </a:lvl3pPr>
            <a:lvl4pPr marL="1600200" indent="-228600" algn="l" rtl="0" eaLnBrk="0" fontAlgn="base" hangingPunct="0">
              <a:spcBef>
                <a:spcPct val="20000"/>
              </a:spcBef>
              <a:spcAft>
                <a:spcPct val="0"/>
              </a:spcAft>
              <a:buChar char="•"/>
              <a:defRPr>
                <a:solidFill>
                  <a:schemeClr val="bg2"/>
                </a:solidFill>
                <a:latin typeface="+mn-lt"/>
              </a:defRPr>
            </a:lvl4pPr>
            <a:lvl5pPr marL="2057400" indent="-228600" algn="l" rtl="0" eaLnBrk="0" fontAlgn="base" hangingPunct="0">
              <a:spcBef>
                <a:spcPct val="20000"/>
              </a:spcBef>
              <a:spcAft>
                <a:spcPct val="0"/>
              </a:spcAft>
              <a:buChar char="•"/>
              <a:defRPr sz="1600">
                <a:solidFill>
                  <a:schemeClr val="bg2"/>
                </a:solidFill>
                <a:latin typeface="+mn-lt"/>
              </a:defRPr>
            </a:lvl5pPr>
            <a:lvl6pPr marL="2514600" indent="-228600" algn="l" rtl="0" fontAlgn="base">
              <a:spcBef>
                <a:spcPct val="20000"/>
              </a:spcBef>
              <a:spcAft>
                <a:spcPct val="0"/>
              </a:spcAft>
              <a:buChar char="•"/>
              <a:defRPr sz="1600">
                <a:solidFill>
                  <a:schemeClr val="bg2"/>
                </a:solidFill>
                <a:latin typeface="+mn-lt"/>
              </a:defRPr>
            </a:lvl6pPr>
            <a:lvl7pPr marL="2971800" indent="-228600" algn="l" rtl="0" fontAlgn="base">
              <a:spcBef>
                <a:spcPct val="20000"/>
              </a:spcBef>
              <a:spcAft>
                <a:spcPct val="0"/>
              </a:spcAft>
              <a:buChar char="•"/>
              <a:defRPr sz="1600">
                <a:solidFill>
                  <a:schemeClr val="bg2"/>
                </a:solidFill>
                <a:latin typeface="+mn-lt"/>
              </a:defRPr>
            </a:lvl7pPr>
            <a:lvl8pPr marL="3429000" indent="-228600" algn="l" rtl="0" fontAlgn="base">
              <a:spcBef>
                <a:spcPct val="20000"/>
              </a:spcBef>
              <a:spcAft>
                <a:spcPct val="0"/>
              </a:spcAft>
              <a:buChar char="•"/>
              <a:defRPr sz="1600">
                <a:solidFill>
                  <a:schemeClr val="bg2"/>
                </a:solidFill>
                <a:latin typeface="+mn-lt"/>
              </a:defRPr>
            </a:lvl8pPr>
            <a:lvl9pPr marL="3886200" indent="-228600" algn="l" rtl="0" fontAlgn="base">
              <a:spcBef>
                <a:spcPct val="20000"/>
              </a:spcBef>
              <a:spcAft>
                <a:spcPct val="0"/>
              </a:spcAft>
              <a:buChar char="•"/>
              <a:defRPr sz="1600">
                <a:solidFill>
                  <a:schemeClr val="bg2"/>
                </a:solidFill>
                <a:latin typeface="+mn-lt"/>
              </a:defRPr>
            </a:lvl9pPr>
          </a:lstStyle>
          <a:p>
            <a:pPr marL="0" indent="0" algn="ctr">
              <a:buClrTx/>
              <a:buNone/>
            </a:pPr>
            <a:r>
              <a:rPr lang="en-US" dirty="0" smtClean="0">
                <a:solidFill>
                  <a:schemeClr val="tx1"/>
                </a:solidFill>
                <a:latin typeface="Century Gothic" pitchFamily="34" charset="0"/>
              </a:rPr>
              <a:t>Research Association Perspective</a:t>
            </a:r>
          </a:p>
          <a:p>
            <a:pPr marL="0" indent="0" algn="ctr">
              <a:buClrTx/>
              <a:buNone/>
            </a:pPr>
            <a:endParaRPr lang="en-US" dirty="0" smtClean="0">
              <a:solidFill>
                <a:schemeClr val="tx1"/>
              </a:solidFill>
              <a:latin typeface="Century Gothic" pitchFamily="34" charset="0"/>
            </a:endParaRPr>
          </a:p>
          <a:p>
            <a:pPr>
              <a:buClrTx/>
              <a:buFont typeface="Wingdings" pitchFamily="2" charset="2"/>
              <a:buChar char="Ø"/>
            </a:pPr>
            <a:r>
              <a:rPr lang="en-US" dirty="0" smtClean="0">
                <a:solidFill>
                  <a:schemeClr val="tx1"/>
                </a:solidFill>
                <a:latin typeface="Century Gothic" pitchFamily="34" charset="0"/>
              </a:rPr>
              <a:t>Faculty </a:t>
            </a:r>
            <a:r>
              <a:rPr lang="en-US" dirty="0">
                <a:solidFill>
                  <a:schemeClr val="tx1"/>
                </a:solidFill>
                <a:latin typeface="Century Gothic" pitchFamily="34" charset="0"/>
              </a:rPr>
              <a:t>Burden Survey - 2  (PP – FWS12)</a:t>
            </a:r>
          </a:p>
          <a:p>
            <a:pPr>
              <a:buClrTx/>
              <a:buFont typeface="Wingdings" pitchFamily="2" charset="2"/>
              <a:buChar char="Ø"/>
            </a:pPr>
            <a:endParaRPr lang="en-US" dirty="0">
              <a:solidFill>
                <a:schemeClr val="tx1"/>
              </a:solidFill>
              <a:latin typeface="Century Gothic" pitchFamily="34" charset="0"/>
            </a:endParaRPr>
          </a:p>
          <a:p>
            <a:pPr>
              <a:buClrTx/>
              <a:buFont typeface="Wingdings" pitchFamily="2" charset="2"/>
              <a:buChar char="Ø"/>
            </a:pPr>
            <a:r>
              <a:rPr lang="en-US" dirty="0">
                <a:solidFill>
                  <a:schemeClr val="tx1"/>
                </a:solidFill>
                <a:latin typeface="Century Gothic" pitchFamily="34" charset="0"/>
              </a:rPr>
              <a:t>Star Metrics</a:t>
            </a:r>
          </a:p>
          <a:p>
            <a:pPr lvl="1">
              <a:buFont typeface="Wingdings" pitchFamily="2" charset="2"/>
              <a:buChar char="Ø"/>
            </a:pPr>
            <a:r>
              <a:rPr lang="en-US" dirty="0" smtClean="0">
                <a:solidFill>
                  <a:schemeClr val="tx1"/>
                </a:solidFill>
                <a:latin typeface="Century Gothic" pitchFamily="34" charset="0"/>
              </a:rPr>
              <a:t>Research </a:t>
            </a:r>
            <a:r>
              <a:rPr lang="en-US" dirty="0">
                <a:solidFill>
                  <a:schemeClr val="tx1"/>
                </a:solidFill>
                <a:latin typeface="Century Gothic" pitchFamily="34" charset="0"/>
              </a:rPr>
              <a:t>organizations submit data to a central depository where it is aggregated and information about the effect of the federal investment in the American research enterprise is extracted. The data is extracted and submitted automatically requiring very little effort once it is in place. This is being put forward as the best model for the federal government to collect this type of data.</a:t>
            </a:r>
          </a:p>
          <a:p>
            <a:pPr marL="914400" lvl="1" indent="-457200">
              <a:spcBef>
                <a:spcPts val="1800"/>
              </a:spcBef>
            </a:pPr>
            <a:endParaRPr lang="en-US" b="1" dirty="0" smtClean="0">
              <a:solidFill>
                <a:schemeClr val="tx1"/>
              </a:solidFill>
              <a:latin typeface="Century Gothic" pitchFamily="34" charset="0"/>
            </a:endParaRPr>
          </a:p>
        </p:txBody>
      </p:sp>
    </p:spTree>
    <p:extLst>
      <p:ext uri="{BB962C8B-B14F-4D97-AF65-F5344CB8AC3E}">
        <p14:creationId xmlns:p14="http://schemas.microsoft.com/office/powerpoint/2010/main" val="3736252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latin typeface="Century Gothic" pitchFamily="34" charset="0"/>
              </a:rPr>
              <a:t>INTRODUCTION TO </a:t>
            </a:r>
            <a:r>
              <a:rPr lang="en-US" b="1" dirty="0" smtClean="0">
                <a:effectLst>
                  <a:outerShdw blurRad="38100" dist="38100" dir="2700000" algn="tl">
                    <a:srgbClr val="000000">
                      <a:alpha val="43137"/>
                    </a:srgbClr>
                  </a:outerShdw>
                </a:effectLst>
                <a:latin typeface="Century Gothic" pitchFamily="34" charset="0"/>
              </a:rPr>
              <a:t>SPARKS2</a:t>
            </a:r>
            <a:endParaRPr lang="en-US" b="1" dirty="0">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5032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a:solidFill>
                  <a:schemeClr val="accent6"/>
                </a:solidFill>
                <a:effectLst>
                  <a:outerShdw blurRad="38100" dist="38100" dir="2700000" algn="tl">
                    <a:srgbClr val="000000">
                      <a:alpha val="43137"/>
                    </a:srgbClr>
                  </a:outerShdw>
                </a:effectLst>
                <a:latin typeface="Century Gothic" pitchFamily="34" charset="0"/>
              </a:rPr>
              <a:t> Hot Topics in Research Administration</a:t>
            </a:r>
          </a:p>
        </p:txBody>
      </p:sp>
      <p:sp>
        <p:nvSpPr>
          <p:cNvPr id="7" name="Content Placeholder 2"/>
          <p:cNvSpPr>
            <a:spLocks noGrp="1"/>
          </p:cNvSpPr>
          <p:nvPr/>
        </p:nvSpPr>
        <p:spPr bwMode="auto">
          <a:xfrm>
            <a:off x="533400" y="1181100"/>
            <a:ext cx="83820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Char char="•"/>
              <a:defRPr sz="2400" b="1">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defRPr>
            </a:lvl2pPr>
            <a:lvl3pPr marL="1143000" indent="-228600" algn="l" rtl="0" eaLnBrk="0" fontAlgn="base" hangingPunct="0">
              <a:spcBef>
                <a:spcPct val="20000"/>
              </a:spcBef>
              <a:spcAft>
                <a:spcPct val="0"/>
              </a:spcAft>
              <a:buChar char="•"/>
              <a:defRPr sz="2000">
                <a:solidFill>
                  <a:schemeClr val="bg2"/>
                </a:solidFill>
                <a:latin typeface="+mn-lt"/>
              </a:defRPr>
            </a:lvl3pPr>
            <a:lvl4pPr marL="1600200" indent="-228600" algn="l" rtl="0" eaLnBrk="0" fontAlgn="base" hangingPunct="0">
              <a:spcBef>
                <a:spcPct val="20000"/>
              </a:spcBef>
              <a:spcAft>
                <a:spcPct val="0"/>
              </a:spcAft>
              <a:buChar char="•"/>
              <a:defRPr>
                <a:solidFill>
                  <a:schemeClr val="bg2"/>
                </a:solidFill>
                <a:latin typeface="+mn-lt"/>
              </a:defRPr>
            </a:lvl4pPr>
            <a:lvl5pPr marL="2057400" indent="-228600" algn="l" rtl="0" eaLnBrk="0" fontAlgn="base" hangingPunct="0">
              <a:spcBef>
                <a:spcPct val="20000"/>
              </a:spcBef>
              <a:spcAft>
                <a:spcPct val="0"/>
              </a:spcAft>
              <a:buChar char="•"/>
              <a:defRPr sz="1600">
                <a:solidFill>
                  <a:schemeClr val="bg2"/>
                </a:solidFill>
                <a:latin typeface="+mn-lt"/>
              </a:defRPr>
            </a:lvl5pPr>
            <a:lvl6pPr marL="2514600" indent="-228600" algn="l" rtl="0" fontAlgn="base">
              <a:spcBef>
                <a:spcPct val="20000"/>
              </a:spcBef>
              <a:spcAft>
                <a:spcPct val="0"/>
              </a:spcAft>
              <a:buChar char="•"/>
              <a:defRPr sz="1600">
                <a:solidFill>
                  <a:schemeClr val="bg2"/>
                </a:solidFill>
                <a:latin typeface="+mn-lt"/>
              </a:defRPr>
            </a:lvl6pPr>
            <a:lvl7pPr marL="2971800" indent="-228600" algn="l" rtl="0" fontAlgn="base">
              <a:spcBef>
                <a:spcPct val="20000"/>
              </a:spcBef>
              <a:spcAft>
                <a:spcPct val="0"/>
              </a:spcAft>
              <a:buChar char="•"/>
              <a:defRPr sz="1600">
                <a:solidFill>
                  <a:schemeClr val="bg2"/>
                </a:solidFill>
                <a:latin typeface="+mn-lt"/>
              </a:defRPr>
            </a:lvl7pPr>
            <a:lvl8pPr marL="3429000" indent="-228600" algn="l" rtl="0" fontAlgn="base">
              <a:spcBef>
                <a:spcPct val="20000"/>
              </a:spcBef>
              <a:spcAft>
                <a:spcPct val="0"/>
              </a:spcAft>
              <a:buChar char="•"/>
              <a:defRPr sz="1600">
                <a:solidFill>
                  <a:schemeClr val="bg2"/>
                </a:solidFill>
                <a:latin typeface="+mn-lt"/>
              </a:defRPr>
            </a:lvl8pPr>
            <a:lvl9pPr marL="3886200" indent="-228600" algn="l" rtl="0" fontAlgn="base">
              <a:spcBef>
                <a:spcPct val="20000"/>
              </a:spcBef>
              <a:spcAft>
                <a:spcPct val="0"/>
              </a:spcAft>
              <a:buChar char="•"/>
              <a:defRPr sz="1600">
                <a:solidFill>
                  <a:schemeClr val="bg2"/>
                </a:solidFill>
                <a:latin typeface="+mn-lt"/>
              </a:defRPr>
            </a:lvl9pPr>
          </a:lstStyle>
          <a:p>
            <a:pPr>
              <a:buFontTx/>
              <a:buNone/>
            </a:pPr>
            <a:endParaRPr lang="en-US" sz="1600" dirty="0" smtClean="0">
              <a:solidFill>
                <a:schemeClr val="tx1"/>
              </a:solidFill>
              <a:latin typeface="Century Gothic" pitchFamily="34" charset="0"/>
            </a:endParaRPr>
          </a:p>
          <a:p>
            <a:pPr lvl="0">
              <a:buClr>
                <a:srgbClr val="220011"/>
              </a:buClr>
              <a:buFont typeface="Wingdings" pitchFamily="2" charset="2"/>
              <a:buChar char="Ø"/>
              <a:defRPr/>
            </a:pPr>
            <a:r>
              <a:rPr lang="en-US" b="0" kern="0" dirty="0">
                <a:solidFill>
                  <a:srgbClr val="220011"/>
                </a:solidFill>
                <a:latin typeface="Arial"/>
              </a:rPr>
              <a:t>Electronic Research Administration (</a:t>
            </a:r>
            <a:r>
              <a:rPr lang="en-US" b="0" kern="0" dirty="0" err="1">
                <a:solidFill>
                  <a:srgbClr val="220011"/>
                </a:solidFill>
                <a:latin typeface="Arial"/>
              </a:rPr>
              <a:t>eRA</a:t>
            </a:r>
            <a:r>
              <a:rPr lang="en-US" b="0" kern="0" dirty="0">
                <a:solidFill>
                  <a:srgbClr val="220011"/>
                </a:solidFill>
                <a:latin typeface="Arial"/>
              </a:rPr>
              <a:t>)</a:t>
            </a:r>
          </a:p>
          <a:p>
            <a:pPr lvl="1">
              <a:buClr>
                <a:srgbClr val="220011"/>
              </a:buClr>
              <a:buFont typeface="Wingdings" pitchFamily="2" charset="2"/>
              <a:buChar char="Ø"/>
              <a:defRPr/>
            </a:pPr>
            <a:r>
              <a:rPr lang="en-US" b="0" kern="0" dirty="0" smtClean="0">
                <a:solidFill>
                  <a:srgbClr val="220011"/>
                </a:solidFill>
                <a:latin typeface="Arial"/>
              </a:rPr>
              <a:t> 	System </a:t>
            </a:r>
            <a:r>
              <a:rPr lang="en-US" b="0" kern="0" dirty="0">
                <a:solidFill>
                  <a:srgbClr val="220011"/>
                </a:solidFill>
                <a:latin typeface="Arial"/>
              </a:rPr>
              <a:t>to System with Grants.gov</a:t>
            </a:r>
          </a:p>
          <a:p>
            <a:pPr marL="0" lvl="0" indent="0">
              <a:buClr>
                <a:srgbClr val="220011"/>
              </a:buClr>
              <a:buNone/>
              <a:defRPr/>
            </a:pPr>
            <a:endParaRPr lang="en-US" b="0" kern="0" dirty="0">
              <a:solidFill>
                <a:srgbClr val="220011"/>
              </a:solidFill>
              <a:latin typeface="Arial"/>
            </a:endParaRPr>
          </a:p>
          <a:p>
            <a:pPr lvl="0">
              <a:buClr>
                <a:srgbClr val="220011"/>
              </a:buClr>
              <a:buFont typeface="Wingdings" pitchFamily="2" charset="2"/>
              <a:buChar char="Ø"/>
              <a:defRPr/>
            </a:pPr>
            <a:r>
              <a:rPr lang="en-US" b="0" kern="0" dirty="0" smtClean="0">
                <a:solidFill>
                  <a:srgbClr val="220011"/>
                </a:solidFill>
                <a:latin typeface="Arial"/>
              </a:rPr>
              <a:t>GSA </a:t>
            </a:r>
            <a:r>
              <a:rPr lang="en-US" b="0" kern="0" dirty="0">
                <a:solidFill>
                  <a:srgbClr val="220011"/>
                </a:solidFill>
                <a:latin typeface="Arial"/>
              </a:rPr>
              <a:t>– System for Award Management (SAM)</a:t>
            </a:r>
          </a:p>
          <a:p>
            <a:pPr lvl="1">
              <a:buClr>
                <a:srgbClr val="220011"/>
              </a:buClr>
              <a:buFont typeface="Wingdings" pitchFamily="2" charset="2"/>
              <a:buChar char="Ø"/>
              <a:defRPr/>
            </a:pPr>
            <a:r>
              <a:rPr lang="en-US" b="0" kern="0" dirty="0">
                <a:solidFill>
                  <a:srgbClr val="220011"/>
                </a:solidFill>
                <a:latin typeface="Arial"/>
              </a:rPr>
              <a:t>Combines database systems including CCR and  ORCA – 9 systems associated with grantee registration</a:t>
            </a:r>
            <a:r>
              <a:rPr lang="en-US" b="0" kern="0" dirty="0" smtClean="0">
                <a:solidFill>
                  <a:srgbClr val="220011"/>
                </a:solidFill>
                <a:latin typeface="Arial"/>
              </a:rPr>
              <a:t>.</a:t>
            </a:r>
            <a:endParaRPr lang="en-US" b="0" kern="0" dirty="0">
              <a:solidFill>
                <a:srgbClr val="220011"/>
              </a:solidFill>
              <a:latin typeface="Arial"/>
            </a:endParaRPr>
          </a:p>
        </p:txBody>
      </p:sp>
    </p:spTree>
    <p:extLst>
      <p:ext uri="{BB962C8B-B14F-4D97-AF65-F5344CB8AC3E}">
        <p14:creationId xmlns:p14="http://schemas.microsoft.com/office/powerpoint/2010/main" val="19836326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latin typeface="Century Gothic" pitchFamily="34" charset="0"/>
              </a:rPr>
              <a:t>INTRODUCTION TO </a:t>
            </a:r>
            <a:r>
              <a:rPr lang="en-US" b="1" dirty="0" smtClean="0">
                <a:effectLst>
                  <a:outerShdw blurRad="38100" dist="38100" dir="2700000" algn="tl">
                    <a:srgbClr val="000000">
                      <a:alpha val="43137"/>
                    </a:srgbClr>
                  </a:outerShdw>
                </a:effectLst>
                <a:latin typeface="Century Gothic" pitchFamily="34" charset="0"/>
              </a:rPr>
              <a:t>SPARKS2</a:t>
            </a:r>
            <a:endParaRPr lang="en-US" b="1" dirty="0">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5032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a:solidFill>
                  <a:schemeClr val="accent6"/>
                </a:solidFill>
                <a:effectLst>
                  <a:outerShdw blurRad="38100" dist="38100" dir="2700000" algn="tl">
                    <a:srgbClr val="000000">
                      <a:alpha val="43137"/>
                    </a:srgbClr>
                  </a:outerShdw>
                </a:effectLst>
                <a:latin typeface="Century Gothic" pitchFamily="34" charset="0"/>
              </a:rPr>
              <a:t>Hot Topics in Research Administration</a:t>
            </a:r>
          </a:p>
        </p:txBody>
      </p:sp>
      <p:sp>
        <p:nvSpPr>
          <p:cNvPr id="7" name="Content Placeholder 2"/>
          <p:cNvSpPr>
            <a:spLocks noGrp="1"/>
          </p:cNvSpPr>
          <p:nvPr/>
        </p:nvSpPr>
        <p:spPr bwMode="auto">
          <a:xfrm>
            <a:off x="533400" y="1181100"/>
            <a:ext cx="8382000" cy="495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Char char="•"/>
              <a:defRPr sz="2400" b="1">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defRPr>
            </a:lvl2pPr>
            <a:lvl3pPr marL="1143000" indent="-228600" algn="l" rtl="0" eaLnBrk="0" fontAlgn="base" hangingPunct="0">
              <a:spcBef>
                <a:spcPct val="20000"/>
              </a:spcBef>
              <a:spcAft>
                <a:spcPct val="0"/>
              </a:spcAft>
              <a:buChar char="•"/>
              <a:defRPr sz="2000">
                <a:solidFill>
                  <a:schemeClr val="bg2"/>
                </a:solidFill>
                <a:latin typeface="+mn-lt"/>
              </a:defRPr>
            </a:lvl3pPr>
            <a:lvl4pPr marL="1600200" indent="-228600" algn="l" rtl="0" eaLnBrk="0" fontAlgn="base" hangingPunct="0">
              <a:spcBef>
                <a:spcPct val="20000"/>
              </a:spcBef>
              <a:spcAft>
                <a:spcPct val="0"/>
              </a:spcAft>
              <a:buChar char="•"/>
              <a:defRPr>
                <a:solidFill>
                  <a:schemeClr val="bg2"/>
                </a:solidFill>
                <a:latin typeface="+mn-lt"/>
              </a:defRPr>
            </a:lvl4pPr>
            <a:lvl5pPr marL="2057400" indent="-228600" algn="l" rtl="0" eaLnBrk="0" fontAlgn="base" hangingPunct="0">
              <a:spcBef>
                <a:spcPct val="20000"/>
              </a:spcBef>
              <a:spcAft>
                <a:spcPct val="0"/>
              </a:spcAft>
              <a:buChar char="•"/>
              <a:defRPr sz="1600">
                <a:solidFill>
                  <a:schemeClr val="bg2"/>
                </a:solidFill>
                <a:latin typeface="+mn-lt"/>
              </a:defRPr>
            </a:lvl5pPr>
            <a:lvl6pPr marL="2514600" indent="-228600" algn="l" rtl="0" fontAlgn="base">
              <a:spcBef>
                <a:spcPct val="20000"/>
              </a:spcBef>
              <a:spcAft>
                <a:spcPct val="0"/>
              </a:spcAft>
              <a:buChar char="•"/>
              <a:defRPr sz="1600">
                <a:solidFill>
                  <a:schemeClr val="bg2"/>
                </a:solidFill>
                <a:latin typeface="+mn-lt"/>
              </a:defRPr>
            </a:lvl6pPr>
            <a:lvl7pPr marL="2971800" indent="-228600" algn="l" rtl="0" fontAlgn="base">
              <a:spcBef>
                <a:spcPct val="20000"/>
              </a:spcBef>
              <a:spcAft>
                <a:spcPct val="0"/>
              </a:spcAft>
              <a:buChar char="•"/>
              <a:defRPr sz="1600">
                <a:solidFill>
                  <a:schemeClr val="bg2"/>
                </a:solidFill>
                <a:latin typeface="+mn-lt"/>
              </a:defRPr>
            </a:lvl7pPr>
            <a:lvl8pPr marL="3429000" indent="-228600" algn="l" rtl="0" fontAlgn="base">
              <a:spcBef>
                <a:spcPct val="20000"/>
              </a:spcBef>
              <a:spcAft>
                <a:spcPct val="0"/>
              </a:spcAft>
              <a:buChar char="•"/>
              <a:defRPr sz="1600">
                <a:solidFill>
                  <a:schemeClr val="bg2"/>
                </a:solidFill>
                <a:latin typeface="+mn-lt"/>
              </a:defRPr>
            </a:lvl8pPr>
            <a:lvl9pPr marL="3886200" indent="-228600" algn="l" rtl="0" fontAlgn="base">
              <a:spcBef>
                <a:spcPct val="20000"/>
              </a:spcBef>
              <a:spcAft>
                <a:spcPct val="0"/>
              </a:spcAft>
              <a:buChar char="•"/>
              <a:defRPr sz="1600">
                <a:solidFill>
                  <a:schemeClr val="bg2"/>
                </a:solidFill>
                <a:latin typeface="+mn-lt"/>
              </a:defRPr>
            </a:lvl9pPr>
          </a:lstStyle>
          <a:p>
            <a:pPr>
              <a:buFontTx/>
              <a:buNone/>
            </a:pPr>
            <a:endParaRPr lang="en-US" b="1" dirty="0" smtClean="0">
              <a:solidFill>
                <a:schemeClr val="tx1"/>
              </a:solidFill>
              <a:latin typeface="Century Gothic" pitchFamily="34" charset="0"/>
            </a:endParaRPr>
          </a:p>
        </p:txBody>
      </p:sp>
      <p:sp>
        <p:nvSpPr>
          <p:cNvPr id="3" name="Rectangle 2"/>
          <p:cNvSpPr/>
          <p:nvPr/>
        </p:nvSpPr>
        <p:spPr>
          <a:xfrm>
            <a:off x="762000" y="1524000"/>
            <a:ext cx="7772400" cy="3785652"/>
          </a:xfrm>
          <a:prstGeom prst="rect">
            <a:avLst/>
          </a:prstGeom>
        </p:spPr>
        <p:txBody>
          <a:bodyPr wrap="square">
            <a:spAutoFit/>
          </a:bodyPr>
          <a:lstStyle/>
          <a:p>
            <a:pPr marL="342900" indent="-342900">
              <a:buFont typeface="Wingdings" pitchFamily="2" charset="2"/>
              <a:buChar char="Ø"/>
            </a:pPr>
            <a:r>
              <a:rPr lang="en-US" sz="2400" dirty="0">
                <a:latin typeface="Arial" pitchFamily="34" charset="0"/>
                <a:cs typeface="Arial" pitchFamily="34" charset="0"/>
              </a:rPr>
              <a:t>Research.gov (http://www.research.gov/)</a:t>
            </a:r>
          </a:p>
          <a:p>
            <a:pPr marL="342900" indent="-342900">
              <a:buFont typeface="Wingdings" pitchFamily="2" charset="2"/>
              <a:buChar char="Ø"/>
            </a:pPr>
            <a:endParaRPr lang="en-US" sz="2400" dirty="0">
              <a:latin typeface="Arial" pitchFamily="34" charset="0"/>
              <a:cs typeface="Arial" pitchFamily="34" charset="0"/>
            </a:endParaRPr>
          </a:p>
          <a:p>
            <a:pPr marL="800100" lvl="1" indent="-342900">
              <a:buFont typeface="Wingdings" pitchFamily="2" charset="2"/>
              <a:buChar char="Ø"/>
            </a:pPr>
            <a:r>
              <a:rPr lang="en-US" sz="2400" dirty="0">
                <a:latin typeface="Arial" pitchFamily="34" charset="0"/>
                <a:cs typeface="Arial" pitchFamily="34" charset="0"/>
              </a:rPr>
              <a:t>Research.gov is the National Science Foundation’s (NSF) grants management system that provides easy access to research-related information and grants management services in one location. Research.gov is the modernization of </a:t>
            </a:r>
            <a:r>
              <a:rPr lang="en-US" sz="2400" dirty="0" err="1">
                <a:latin typeface="Arial" pitchFamily="34" charset="0"/>
                <a:cs typeface="Arial" pitchFamily="34" charset="0"/>
              </a:rPr>
              <a:t>FastLane</a:t>
            </a:r>
            <a:r>
              <a:rPr lang="en-US" sz="2400" dirty="0">
                <a:latin typeface="Arial" pitchFamily="34" charset="0"/>
                <a:cs typeface="Arial" pitchFamily="34" charset="0"/>
              </a:rPr>
              <a:t>, providing the next generation of grants management capabilities for the research community.</a:t>
            </a:r>
          </a:p>
        </p:txBody>
      </p:sp>
    </p:spTree>
    <p:extLst>
      <p:ext uri="{BB962C8B-B14F-4D97-AF65-F5344CB8AC3E}">
        <p14:creationId xmlns:p14="http://schemas.microsoft.com/office/powerpoint/2010/main" val="3217252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latin typeface="Century Gothic" pitchFamily="34" charset="0"/>
              </a:rPr>
              <a:t>INTRODUCTION TO </a:t>
            </a:r>
            <a:r>
              <a:rPr lang="en-US" b="1" dirty="0" smtClean="0">
                <a:effectLst>
                  <a:outerShdw blurRad="38100" dist="38100" dir="2700000" algn="tl">
                    <a:srgbClr val="000000">
                      <a:alpha val="43137"/>
                    </a:srgbClr>
                  </a:outerShdw>
                </a:effectLst>
                <a:latin typeface="Century Gothic" pitchFamily="34" charset="0"/>
              </a:rPr>
              <a:t>SPARKS2</a:t>
            </a:r>
            <a:endParaRPr lang="en-US" b="1" dirty="0">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cap="all" dirty="0">
                <a:solidFill>
                  <a:srgbClr val="C17529"/>
                </a:solidFill>
                <a:effectLst>
                  <a:outerShdw blurRad="38100" dist="38100" dir="2700000" algn="tl">
                    <a:srgbClr val="000000">
                      <a:alpha val="43137"/>
                    </a:srgbClr>
                  </a:outerShdw>
                </a:effectLst>
                <a:latin typeface="Century Gothic" pitchFamily="34" charset="0"/>
              </a:rPr>
              <a:t>Hot Topics in Research Administration</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7" name="Content Placeholder 2"/>
          <p:cNvSpPr>
            <a:spLocks noGrp="1"/>
          </p:cNvSpPr>
          <p:nvPr/>
        </p:nvSpPr>
        <p:spPr bwMode="auto">
          <a:xfrm>
            <a:off x="533400" y="1181100"/>
            <a:ext cx="8382000" cy="495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Char char="•"/>
              <a:defRPr sz="2400" b="1">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defRPr>
            </a:lvl2pPr>
            <a:lvl3pPr marL="1143000" indent="-228600" algn="l" rtl="0" eaLnBrk="0" fontAlgn="base" hangingPunct="0">
              <a:spcBef>
                <a:spcPct val="20000"/>
              </a:spcBef>
              <a:spcAft>
                <a:spcPct val="0"/>
              </a:spcAft>
              <a:buChar char="•"/>
              <a:defRPr sz="2000">
                <a:solidFill>
                  <a:schemeClr val="bg2"/>
                </a:solidFill>
                <a:latin typeface="+mn-lt"/>
              </a:defRPr>
            </a:lvl3pPr>
            <a:lvl4pPr marL="1600200" indent="-228600" algn="l" rtl="0" eaLnBrk="0" fontAlgn="base" hangingPunct="0">
              <a:spcBef>
                <a:spcPct val="20000"/>
              </a:spcBef>
              <a:spcAft>
                <a:spcPct val="0"/>
              </a:spcAft>
              <a:buChar char="•"/>
              <a:defRPr>
                <a:solidFill>
                  <a:schemeClr val="bg2"/>
                </a:solidFill>
                <a:latin typeface="+mn-lt"/>
              </a:defRPr>
            </a:lvl4pPr>
            <a:lvl5pPr marL="2057400" indent="-228600" algn="l" rtl="0" eaLnBrk="0" fontAlgn="base" hangingPunct="0">
              <a:spcBef>
                <a:spcPct val="20000"/>
              </a:spcBef>
              <a:spcAft>
                <a:spcPct val="0"/>
              </a:spcAft>
              <a:buChar char="•"/>
              <a:defRPr sz="1600">
                <a:solidFill>
                  <a:schemeClr val="bg2"/>
                </a:solidFill>
                <a:latin typeface="+mn-lt"/>
              </a:defRPr>
            </a:lvl5pPr>
            <a:lvl6pPr marL="2514600" indent="-228600" algn="l" rtl="0" fontAlgn="base">
              <a:spcBef>
                <a:spcPct val="20000"/>
              </a:spcBef>
              <a:spcAft>
                <a:spcPct val="0"/>
              </a:spcAft>
              <a:buChar char="•"/>
              <a:defRPr sz="1600">
                <a:solidFill>
                  <a:schemeClr val="bg2"/>
                </a:solidFill>
                <a:latin typeface="+mn-lt"/>
              </a:defRPr>
            </a:lvl6pPr>
            <a:lvl7pPr marL="2971800" indent="-228600" algn="l" rtl="0" fontAlgn="base">
              <a:spcBef>
                <a:spcPct val="20000"/>
              </a:spcBef>
              <a:spcAft>
                <a:spcPct val="0"/>
              </a:spcAft>
              <a:buChar char="•"/>
              <a:defRPr sz="1600">
                <a:solidFill>
                  <a:schemeClr val="bg2"/>
                </a:solidFill>
                <a:latin typeface="+mn-lt"/>
              </a:defRPr>
            </a:lvl7pPr>
            <a:lvl8pPr marL="3429000" indent="-228600" algn="l" rtl="0" fontAlgn="base">
              <a:spcBef>
                <a:spcPct val="20000"/>
              </a:spcBef>
              <a:spcAft>
                <a:spcPct val="0"/>
              </a:spcAft>
              <a:buChar char="•"/>
              <a:defRPr sz="1600">
                <a:solidFill>
                  <a:schemeClr val="bg2"/>
                </a:solidFill>
                <a:latin typeface="+mn-lt"/>
              </a:defRPr>
            </a:lvl8pPr>
            <a:lvl9pPr marL="3886200" indent="-228600" algn="l" rtl="0" fontAlgn="base">
              <a:spcBef>
                <a:spcPct val="20000"/>
              </a:spcBef>
              <a:spcAft>
                <a:spcPct val="0"/>
              </a:spcAft>
              <a:buChar char="•"/>
              <a:defRPr sz="1600">
                <a:solidFill>
                  <a:schemeClr val="bg2"/>
                </a:solidFill>
                <a:latin typeface="+mn-lt"/>
              </a:defRPr>
            </a:lvl9pPr>
          </a:lstStyle>
          <a:p>
            <a:pPr>
              <a:buFontTx/>
              <a:buNone/>
            </a:pPr>
            <a:endParaRPr lang="en-US" b="1" dirty="0" smtClean="0">
              <a:solidFill>
                <a:schemeClr val="tx1"/>
              </a:solidFill>
              <a:latin typeface="Century Gothic" pitchFamily="34" charset="0"/>
            </a:endParaRPr>
          </a:p>
        </p:txBody>
      </p:sp>
      <p:sp>
        <p:nvSpPr>
          <p:cNvPr id="2" name="Rectangle 1"/>
          <p:cNvSpPr/>
          <p:nvPr/>
        </p:nvSpPr>
        <p:spPr>
          <a:xfrm>
            <a:off x="533400" y="1524000"/>
            <a:ext cx="8153400" cy="3859518"/>
          </a:xfrm>
          <a:prstGeom prst="rect">
            <a:avLst/>
          </a:prstGeom>
        </p:spPr>
        <p:txBody>
          <a:bodyPr wrap="square">
            <a:spAutoFit/>
          </a:bodyPr>
          <a:lstStyle/>
          <a:p>
            <a:pPr marL="342900" lvl="0" indent="-342900" eaLnBrk="0" fontAlgn="base" hangingPunct="0">
              <a:spcBef>
                <a:spcPct val="20000"/>
              </a:spcBef>
              <a:spcAft>
                <a:spcPct val="0"/>
              </a:spcAft>
              <a:buClr>
                <a:srgbClr val="220011"/>
              </a:buClr>
              <a:buFont typeface="Wingdings" pitchFamily="2" charset="2"/>
              <a:buChar char="Ø"/>
              <a:defRPr/>
            </a:pPr>
            <a:r>
              <a:rPr lang="en-US" sz="2400" kern="0" dirty="0">
                <a:solidFill>
                  <a:srgbClr val="220011"/>
                </a:solidFill>
                <a:latin typeface="Arial"/>
              </a:rPr>
              <a:t>Federal Funding Accountability &amp; Transparency Act (FFATA)</a:t>
            </a:r>
          </a:p>
          <a:p>
            <a:pPr marL="800100" lvl="1" indent="-342900" eaLnBrk="0" fontAlgn="base" hangingPunct="0">
              <a:spcBef>
                <a:spcPct val="20000"/>
              </a:spcBef>
              <a:spcAft>
                <a:spcPct val="0"/>
              </a:spcAft>
              <a:buClr>
                <a:srgbClr val="220011"/>
              </a:buClr>
              <a:buFont typeface="Wingdings" pitchFamily="2" charset="2"/>
              <a:buChar char="Ø"/>
              <a:defRPr/>
            </a:pPr>
            <a:r>
              <a:rPr lang="en-US" sz="2400" kern="0" dirty="0" smtClean="0">
                <a:solidFill>
                  <a:srgbClr val="220011"/>
                </a:solidFill>
                <a:latin typeface="Arial"/>
              </a:rPr>
              <a:t>The </a:t>
            </a:r>
            <a:r>
              <a:rPr lang="en-US" sz="2400" kern="0" dirty="0">
                <a:solidFill>
                  <a:srgbClr val="220011"/>
                </a:solidFill>
                <a:latin typeface="Arial"/>
              </a:rPr>
              <a:t>intent is to empower every American with the ability to hold the government accountable for each spending decision. The end result is to reduce wasteful spending in the government. The FFATA legislation requires information on federal awards (federal financial assistance and expenditures) be made available to the public via a single, searchable website.</a:t>
            </a:r>
          </a:p>
        </p:txBody>
      </p:sp>
    </p:spTree>
    <p:extLst>
      <p:ext uri="{BB962C8B-B14F-4D97-AF65-F5344CB8AC3E}">
        <p14:creationId xmlns:p14="http://schemas.microsoft.com/office/powerpoint/2010/main" val="4707636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01582"/>
            <a:ext cx="8915400" cy="369332"/>
          </a:xfrm>
          <a:prstGeom prst="rect">
            <a:avLst/>
          </a:prstGeom>
          <a:noFill/>
        </p:spPr>
        <p:txBody>
          <a:bodyPr wrap="square" rtlCol="0">
            <a:spAutoFit/>
          </a:bodyPr>
          <a:lstStyle/>
          <a:p>
            <a:pPr algn="ctr"/>
            <a:r>
              <a:rPr lang="en-US" b="1" dirty="0">
                <a:latin typeface="Century Gothic" pitchFamily="34" charset="0"/>
              </a:rPr>
              <a:t>INTRODUCTION TO </a:t>
            </a:r>
            <a:r>
              <a:rPr lang="en-US" b="1" dirty="0" smtClean="0">
                <a:latin typeface="Century Gothic" pitchFamily="34" charset="0"/>
              </a:rPr>
              <a:t>SPaRKS2</a:t>
            </a:r>
            <a:endParaRPr lang="en-US" b="1" dirty="0">
              <a:latin typeface="Century Gothic" pitchFamily="34" charset="0"/>
            </a:endParaRPr>
          </a:p>
        </p:txBody>
      </p:sp>
      <p:sp>
        <p:nvSpPr>
          <p:cNvPr id="10" name="Rectangle 9"/>
          <p:cNvSpPr/>
          <p:nvPr/>
        </p:nvSpPr>
        <p:spPr>
          <a:xfrm>
            <a:off x="457200" y="1052425"/>
            <a:ext cx="7778469" cy="4598182"/>
          </a:xfrm>
          <a:prstGeom prst="rect">
            <a:avLst/>
          </a:prstGeom>
        </p:spPr>
        <p:txBody>
          <a:bodyPr wrap="square">
            <a:spAutoFit/>
          </a:bodyPr>
          <a:lstStyle/>
          <a:p>
            <a:pPr marL="457200" lvl="0" indent="-457200" eaLnBrk="0" fontAlgn="base" hangingPunct="0">
              <a:spcBef>
                <a:spcPct val="20000"/>
              </a:spcBef>
              <a:spcAft>
                <a:spcPct val="0"/>
              </a:spcAft>
              <a:buClr>
                <a:srgbClr val="220011"/>
              </a:buClr>
              <a:buFont typeface="Wingdings" pitchFamily="2" charset="2"/>
              <a:buChar char="Ø"/>
            </a:pPr>
            <a:r>
              <a:rPr lang="en-US" sz="2400" kern="0" dirty="0">
                <a:solidFill>
                  <a:srgbClr val="220011"/>
                </a:solidFill>
                <a:latin typeface="Arial"/>
              </a:rPr>
              <a:t>Digital Accountability &amp; Transparency Act</a:t>
            </a:r>
          </a:p>
          <a:p>
            <a:pPr marL="914400" lvl="1" indent="-457200" eaLnBrk="0" fontAlgn="base" hangingPunct="0">
              <a:spcBef>
                <a:spcPct val="20000"/>
              </a:spcBef>
              <a:spcAft>
                <a:spcPct val="0"/>
              </a:spcAft>
              <a:buClr>
                <a:srgbClr val="220011"/>
              </a:buClr>
              <a:buFont typeface="Wingdings" pitchFamily="2" charset="2"/>
              <a:buChar char="Ø"/>
            </a:pPr>
            <a:r>
              <a:rPr lang="en-US" sz="2400" kern="0" dirty="0" smtClean="0">
                <a:solidFill>
                  <a:srgbClr val="220011"/>
                </a:solidFill>
                <a:latin typeface="Arial"/>
              </a:rPr>
              <a:t>Establishes </a:t>
            </a:r>
            <a:r>
              <a:rPr lang="en-US" sz="2400" kern="0" dirty="0">
                <a:solidFill>
                  <a:srgbClr val="220011"/>
                </a:solidFill>
                <a:latin typeface="Arial"/>
              </a:rPr>
              <a:t>an independent agency in the executive branch, to be known as the Federal Accountability and Spending Transparency Board, to improve transparency in federal spending and coordinate investigations in order to prevent fraud. The board would be responsible for making spending available to the public online. The bill would also call on the board to establish government-wide </a:t>
            </a:r>
            <a:r>
              <a:rPr lang="en-US" sz="2400" kern="0" dirty="0">
                <a:solidFill>
                  <a:srgbClr val="0070C0"/>
                </a:solidFill>
                <a:latin typeface="Arial"/>
              </a:rPr>
              <a:t>data reporting standards</a:t>
            </a:r>
            <a:r>
              <a:rPr lang="en-US" sz="2400" kern="0" dirty="0">
                <a:solidFill>
                  <a:srgbClr val="220011"/>
                </a:solidFill>
                <a:latin typeface="Arial"/>
              </a:rPr>
              <a:t> for all information that it would require to be disclosed. </a:t>
            </a: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57200"/>
            <a:ext cx="8377237"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40399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000" b="1" dirty="0">
                <a:solidFill>
                  <a:schemeClr val="accent6"/>
                </a:solidFill>
                <a:effectLst>
                  <a:outerShdw blurRad="38100" dist="38100" dir="2700000" algn="tl">
                    <a:srgbClr val="000000">
                      <a:alpha val="43137"/>
                    </a:srgbClr>
                  </a:outerShdw>
                </a:effectLst>
                <a:latin typeface="Century Gothic" pitchFamily="34" charset="0"/>
              </a:rPr>
              <a:t>Hot Topics in Research Administration</a:t>
            </a:r>
          </a:p>
        </p:txBody>
      </p:sp>
      <p:sp>
        <p:nvSpPr>
          <p:cNvPr id="4" name="Content Placeholder 3"/>
          <p:cNvSpPr>
            <a:spLocks noGrp="1"/>
          </p:cNvSpPr>
          <p:nvPr>
            <p:ph sz="quarter" idx="1"/>
          </p:nvPr>
        </p:nvSpPr>
        <p:spPr>
          <a:xfrm>
            <a:off x="457200" y="1371600"/>
            <a:ext cx="7467600" cy="4343400"/>
          </a:xfrm>
        </p:spPr>
        <p:txBody>
          <a:bodyPr>
            <a:normAutofit/>
          </a:bodyPr>
          <a:lstStyle/>
          <a:p>
            <a:pPr lvl="0" eaLnBrk="0" fontAlgn="base" hangingPunct="0">
              <a:spcAft>
                <a:spcPct val="0"/>
              </a:spcAft>
              <a:buClr>
                <a:srgbClr val="220011"/>
              </a:buClr>
              <a:buSzTx/>
              <a:buFont typeface="Wingdings" pitchFamily="2" charset="2"/>
              <a:buChar char="Ø"/>
            </a:pPr>
            <a:r>
              <a:rPr lang="en-US" sz="2800" kern="0" dirty="0">
                <a:solidFill>
                  <a:srgbClr val="220011"/>
                </a:solidFill>
                <a:latin typeface="Arial"/>
              </a:rPr>
              <a:t>American Recovery &amp; Reinvestment Act</a:t>
            </a:r>
          </a:p>
          <a:p>
            <a:pPr lvl="1" eaLnBrk="0" fontAlgn="base" hangingPunct="0">
              <a:spcAft>
                <a:spcPct val="0"/>
              </a:spcAft>
              <a:buClr>
                <a:srgbClr val="220011"/>
              </a:buClr>
              <a:buSzTx/>
              <a:buFont typeface="Wingdings" pitchFamily="2" charset="2"/>
              <a:buChar char="Ø"/>
            </a:pPr>
            <a:r>
              <a:rPr lang="en-US" sz="2400" kern="0" dirty="0">
                <a:solidFill>
                  <a:srgbClr val="220011"/>
                </a:solidFill>
                <a:latin typeface="Arial"/>
              </a:rPr>
              <a:t>Data Act reporting requirements (jobs, subcontracts &amp; other benchmarking parameters </a:t>
            </a:r>
            <a:r>
              <a:rPr lang="en-US" sz="1600" kern="0" dirty="0">
                <a:solidFill>
                  <a:srgbClr val="220011"/>
                </a:solidFill>
                <a:latin typeface="Arial"/>
              </a:rPr>
              <a:t>(FDP GRIP Overview)</a:t>
            </a:r>
          </a:p>
          <a:p>
            <a:pPr lvl="0" eaLnBrk="0" fontAlgn="base" hangingPunct="0">
              <a:spcAft>
                <a:spcPct val="0"/>
              </a:spcAft>
              <a:buClr>
                <a:srgbClr val="220011"/>
              </a:buClr>
              <a:buSzTx/>
              <a:buFont typeface="Wingdings" pitchFamily="2" charset="2"/>
              <a:buChar char="Ø"/>
            </a:pPr>
            <a:endParaRPr lang="en-US" sz="2000" kern="0" dirty="0">
              <a:solidFill>
                <a:srgbClr val="220011"/>
              </a:solidFill>
              <a:latin typeface="Arial"/>
            </a:endParaRPr>
          </a:p>
          <a:p>
            <a:pPr lvl="0" eaLnBrk="0" fontAlgn="base" hangingPunct="0">
              <a:spcAft>
                <a:spcPct val="0"/>
              </a:spcAft>
              <a:buClr>
                <a:srgbClr val="220011"/>
              </a:buClr>
              <a:buSzTx/>
              <a:buFont typeface="Wingdings" pitchFamily="2" charset="2"/>
              <a:buChar char="Ø"/>
            </a:pPr>
            <a:r>
              <a:rPr lang="en-US" sz="2800" kern="0" dirty="0" smtClean="0">
                <a:solidFill>
                  <a:srgbClr val="220011"/>
                </a:solidFill>
                <a:latin typeface="Arial"/>
              </a:rPr>
              <a:t>Federal </a:t>
            </a:r>
            <a:r>
              <a:rPr lang="en-US" sz="2800" kern="0" dirty="0">
                <a:solidFill>
                  <a:srgbClr val="220011"/>
                </a:solidFill>
                <a:latin typeface="Arial"/>
              </a:rPr>
              <a:t>Wide Profiles (FDP)</a:t>
            </a:r>
          </a:p>
          <a:p>
            <a:pPr lvl="1" eaLnBrk="0" fontAlgn="base" hangingPunct="0">
              <a:spcAft>
                <a:spcPct val="0"/>
              </a:spcAft>
              <a:buClr>
                <a:srgbClr val="220011"/>
              </a:buClr>
              <a:buSzTx/>
              <a:buFont typeface="Wingdings" pitchFamily="2" charset="2"/>
              <a:buChar char="Ø"/>
            </a:pPr>
            <a:r>
              <a:rPr lang="en-US" sz="2400" kern="0" dirty="0">
                <a:solidFill>
                  <a:srgbClr val="220011"/>
                </a:solidFill>
                <a:latin typeface="Arial"/>
              </a:rPr>
              <a:t>Federal wide researcher profiles in a central depository for </a:t>
            </a:r>
            <a:r>
              <a:rPr lang="en-US" sz="2400" kern="0" dirty="0" err="1">
                <a:solidFill>
                  <a:srgbClr val="220011"/>
                </a:solidFill>
                <a:latin typeface="Arial"/>
              </a:rPr>
              <a:t>bibliometric</a:t>
            </a:r>
            <a:r>
              <a:rPr lang="en-US" sz="2400" kern="0" dirty="0">
                <a:solidFill>
                  <a:srgbClr val="220011"/>
                </a:solidFill>
                <a:latin typeface="Arial"/>
              </a:rPr>
              <a:t> data.</a:t>
            </a:r>
          </a:p>
        </p:txBody>
      </p:sp>
      <p:sp>
        <p:nvSpPr>
          <p:cNvPr id="6" name="TextBox 5"/>
          <p:cNvSpPr txBox="1"/>
          <p:nvPr/>
        </p:nvSpPr>
        <p:spPr>
          <a:xfrm>
            <a:off x="141514" y="6406055"/>
            <a:ext cx="8915400" cy="369332"/>
          </a:xfrm>
          <a:prstGeom prst="rect">
            <a:avLst/>
          </a:prstGeom>
          <a:noFill/>
        </p:spPr>
        <p:txBody>
          <a:bodyPr wrap="square" rtlCol="0">
            <a:spAutoFit/>
          </a:bodyPr>
          <a:lstStyle/>
          <a:p>
            <a:pPr algn="ctr"/>
            <a:r>
              <a:rPr lang="en-US" b="1" dirty="0">
                <a:latin typeface="Century Gothic" pitchFamily="34" charset="0"/>
              </a:rPr>
              <a:t>INTRODUCTION TO </a:t>
            </a:r>
            <a:r>
              <a:rPr lang="en-US" b="1" dirty="0" smtClean="0">
                <a:latin typeface="Century Gothic" pitchFamily="34" charset="0"/>
              </a:rPr>
              <a:t>SPaRKS2</a:t>
            </a:r>
            <a:endParaRPr lang="en-US" b="1" dirty="0">
              <a:latin typeface="Century Gothic" pitchFamily="34" charset="0"/>
            </a:endParaRPr>
          </a:p>
        </p:txBody>
      </p:sp>
    </p:spTree>
    <p:extLst>
      <p:ext uri="{BB962C8B-B14F-4D97-AF65-F5344CB8AC3E}">
        <p14:creationId xmlns:p14="http://schemas.microsoft.com/office/powerpoint/2010/main" val="25586293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10034</TotalTime>
  <Words>1130</Words>
  <Application>Microsoft Office PowerPoint</Application>
  <PresentationFormat>On-screen Show (4:3)</PresentationFormat>
  <Paragraphs>206</Paragraphs>
  <Slides>29</Slides>
  <Notes>5</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Trek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Hot Topics in Research Administration</vt:lpstr>
      <vt:lpstr>Hot Topics in Research Administration</vt:lpstr>
      <vt:lpstr>Hot Topics in Research Administration</vt:lpstr>
      <vt:lpstr>Hot Topics in Research Administration</vt:lpstr>
      <vt:lpstr>Hot Topics in Research Administration</vt:lpstr>
      <vt:lpstr>PowerPoint Presentation</vt:lpstr>
      <vt:lpstr>Hot Topics in Research Administration</vt:lpstr>
      <vt:lpstr>Hot Topics in Research Administration</vt:lpstr>
      <vt:lpstr>Hot Topics in Research Administration</vt:lpstr>
      <vt:lpstr>Hot Topics in Research Administration</vt:lpstr>
      <vt:lpstr>Hot Topics in Research Administration</vt:lpstr>
      <vt:lpstr>Hot Topics in Research Administration</vt:lpstr>
      <vt:lpstr>Hot Topics in Research Administration</vt:lpstr>
      <vt:lpstr>Hot Topics in Research Administration</vt:lpstr>
      <vt:lpstr>Hot Topics in Research Administration</vt:lpstr>
      <vt:lpstr>PowerPoint Presentation</vt:lpstr>
      <vt:lpstr>Hot Topics in Research Administration</vt:lpstr>
      <vt:lpstr>Hot Topics in Research Administration</vt:lpstr>
      <vt:lpstr>Questions or comments</vt:lpstr>
      <vt:lpstr>PowerPoint Presentation</vt:lpstr>
      <vt:lpstr>PowerPoint Presentation</vt:lpstr>
    </vt:vector>
  </TitlesOfParts>
  <Company>UCF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jtorres</dc:creator>
  <cp:lastModifiedBy>Karen Norum</cp:lastModifiedBy>
  <cp:revision>478</cp:revision>
  <cp:lastPrinted>2011-06-20T19:53:44Z</cp:lastPrinted>
  <dcterms:created xsi:type="dcterms:W3CDTF">2011-04-10T19:45:53Z</dcterms:created>
  <dcterms:modified xsi:type="dcterms:W3CDTF">2013-07-10T16:28:38Z</dcterms:modified>
</cp:coreProperties>
</file>